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28"/>
  </p:notesMasterIdLst>
  <p:sldIdLst>
    <p:sldId id="279" r:id="rId7"/>
    <p:sldId id="269" r:id="rId8"/>
    <p:sldId id="271" r:id="rId9"/>
    <p:sldId id="262" r:id="rId10"/>
    <p:sldId id="266" r:id="rId11"/>
    <p:sldId id="268" r:id="rId12"/>
    <p:sldId id="256" r:id="rId13"/>
    <p:sldId id="259" r:id="rId14"/>
    <p:sldId id="261" r:id="rId15"/>
    <p:sldId id="265" r:id="rId16"/>
    <p:sldId id="267" r:id="rId17"/>
    <p:sldId id="257" r:id="rId18"/>
    <p:sldId id="260" r:id="rId19"/>
    <p:sldId id="276" r:id="rId20"/>
    <p:sldId id="277" r:id="rId21"/>
    <p:sldId id="273" r:id="rId22"/>
    <p:sldId id="275" r:id="rId23"/>
    <p:sldId id="280" r:id="rId24"/>
    <p:sldId id="270" r:id="rId25"/>
    <p:sldId id="272"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74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232" autoAdjust="0"/>
  </p:normalViewPr>
  <p:slideViewPr>
    <p:cSldViewPr>
      <p:cViewPr varScale="1">
        <p:scale>
          <a:sx n="68" d="100"/>
          <a:sy n="68" d="100"/>
        </p:scale>
        <p:origin x="-2264" y="-120"/>
      </p:cViewPr>
      <p:guideLst>
        <p:guide orient="horz" pos="2160"/>
        <p:guide pos="2880"/>
      </p:guideLst>
    </p:cSldViewPr>
  </p:slideViewPr>
  <p:notesTextViewPr>
    <p:cViewPr>
      <p:scale>
        <a:sx n="85" d="100"/>
        <a:sy n="85" d="100"/>
      </p:scale>
      <p:origin x="0" y="0"/>
    </p:cViewPr>
  </p:notesTextViewPr>
  <p:sorterViewPr>
    <p:cViewPr>
      <p:scale>
        <a:sx n="66" d="100"/>
        <a:sy n="66" d="100"/>
      </p:scale>
      <p:origin x="0" y="0"/>
    </p:cViewPr>
  </p:sorterViewPr>
  <p:notesViewPr>
    <p:cSldViewPr snapToGrid="0" snapToObjects="1">
      <p:cViewPr varScale="1">
        <p:scale>
          <a:sx n="71" d="100"/>
          <a:sy n="71" d="100"/>
        </p:scale>
        <p:origin x="-352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3.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0CD47D-268E-46D0-BB64-AC17CD51BBD7}" type="doc">
      <dgm:prSet loTypeId="urn:microsoft.com/office/officeart/2005/8/layout/funnel1" loCatId="relationship" qsTypeId="urn:microsoft.com/office/officeart/2005/8/quickstyle/simple1" qsCatId="simple" csTypeId="urn:microsoft.com/office/officeart/2005/8/colors/accent0_1" csCatId="mainScheme" phldr="1"/>
      <dgm:spPr/>
      <dgm:t>
        <a:bodyPr/>
        <a:lstStyle/>
        <a:p>
          <a:endParaRPr lang="en-US"/>
        </a:p>
      </dgm:t>
    </dgm:pt>
    <dgm:pt modelId="{AA5C1D5B-724D-4C1D-B805-09497EC5CBDE}">
      <dgm:prSet phldrT="[Text]"/>
      <dgm:spPr/>
      <dgm:t>
        <a:bodyPr/>
        <a:lstStyle/>
        <a:p>
          <a:r>
            <a:rPr lang="en-US" dirty="0" smtClean="0"/>
            <a:t>Values Intelligence</a:t>
          </a:r>
          <a:endParaRPr lang="en-US" dirty="0"/>
        </a:p>
      </dgm:t>
    </dgm:pt>
    <dgm:pt modelId="{C8B115D6-1400-4E5D-A815-C096E95A1034}" type="parTrans" cxnId="{284B139B-DD44-47E5-8739-DC04EEBA718F}">
      <dgm:prSet/>
      <dgm:spPr/>
      <dgm:t>
        <a:bodyPr/>
        <a:lstStyle/>
        <a:p>
          <a:endParaRPr lang="en-US"/>
        </a:p>
      </dgm:t>
    </dgm:pt>
    <dgm:pt modelId="{0927FCB6-858E-41AB-B75A-B97433CA32BC}" type="sibTrans" cxnId="{284B139B-DD44-47E5-8739-DC04EEBA718F}">
      <dgm:prSet/>
      <dgm:spPr/>
      <dgm:t>
        <a:bodyPr/>
        <a:lstStyle/>
        <a:p>
          <a:endParaRPr lang="en-US"/>
        </a:p>
      </dgm:t>
    </dgm:pt>
    <dgm:pt modelId="{896BC7AB-EC11-499D-82D6-358F779FD104}">
      <dgm:prSet phldrT="[Text]"/>
      <dgm:spPr/>
      <dgm:t>
        <a:bodyPr/>
        <a:lstStyle/>
        <a:p>
          <a:r>
            <a:rPr lang="en-US" dirty="0" smtClean="0"/>
            <a:t>Emotional Intelligence</a:t>
          </a:r>
          <a:endParaRPr lang="en-US" dirty="0"/>
        </a:p>
      </dgm:t>
    </dgm:pt>
    <dgm:pt modelId="{6F7AE2AD-5F26-4CC5-9310-6D39BEED657C}" type="parTrans" cxnId="{B12B6C26-E912-4653-B72D-1870201CAAEA}">
      <dgm:prSet/>
      <dgm:spPr/>
      <dgm:t>
        <a:bodyPr/>
        <a:lstStyle/>
        <a:p>
          <a:endParaRPr lang="en-US"/>
        </a:p>
      </dgm:t>
    </dgm:pt>
    <dgm:pt modelId="{5B00A6AE-2501-4D83-AEC9-72A938C71C4F}" type="sibTrans" cxnId="{B12B6C26-E912-4653-B72D-1870201CAAEA}">
      <dgm:prSet/>
      <dgm:spPr/>
      <dgm:t>
        <a:bodyPr/>
        <a:lstStyle/>
        <a:p>
          <a:endParaRPr lang="en-US"/>
        </a:p>
      </dgm:t>
    </dgm:pt>
    <dgm:pt modelId="{672EFB1C-2001-498A-BF8F-ADAF60C46D8A}">
      <dgm:prSet phldrT="[Text]"/>
      <dgm:spPr/>
      <dgm:t>
        <a:bodyPr/>
        <a:lstStyle/>
        <a:p>
          <a:r>
            <a:rPr lang="en-US" dirty="0" smtClean="0"/>
            <a:t>Systems Intelligence</a:t>
          </a:r>
          <a:endParaRPr lang="en-US" dirty="0"/>
        </a:p>
      </dgm:t>
    </dgm:pt>
    <dgm:pt modelId="{D2313AE6-D003-4C1B-A06D-5F53A7E95E11}" type="parTrans" cxnId="{39692F3F-F1C2-422D-AF91-F787DD7F9EBA}">
      <dgm:prSet/>
      <dgm:spPr/>
      <dgm:t>
        <a:bodyPr/>
        <a:lstStyle/>
        <a:p>
          <a:endParaRPr lang="en-US"/>
        </a:p>
      </dgm:t>
    </dgm:pt>
    <dgm:pt modelId="{FA78FC5C-E82E-4714-B9D4-3C4149B89777}" type="sibTrans" cxnId="{39692F3F-F1C2-422D-AF91-F787DD7F9EBA}">
      <dgm:prSet/>
      <dgm:spPr/>
      <dgm:t>
        <a:bodyPr/>
        <a:lstStyle/>
        <a:p>
          <a:endParaRPr lang="en-US"/>
        </a:p>
      </dgm:t>
    </dgm:pt>
    <dgm:pt modelId="{EB3F5DB5-967B-4132-82FA-D52855FB310F}">
      <dgm:prSet phldrT="[Text]"/>
      <dgm:spPr/>
      <dgm:t>
        <a:bodyPr/>
        <a:lstStyle/>
        <a:p>
          <a:r>
            <a:rPr lang="en-US" dirty="0" smtClean="0"/>
            <a:t>Conscious Leadership</a:t>
          </a:r>
          <a:endParaRPr lang="en-US" dirty="0"/>
        </a:p>
      </dgm:t>
    </dgm:pt>
    <dgm:pt modelId="{EC65D03B-997B-4D91-B568-97680A4CAD05}" type="parTrans" cxnId="{20AEEB8D-DC1A-4C1C-843B-0665381C8581}">
      <dgm:prSet/>
      <dgm:spPr/>
      <dgm:t>
        <a:bodyPr/>
        <a:lstStyle/>
        <a:p>
          <a:endParaRPr lang="en-US"/>
        </a:p>
      </dgm:t>
    </dgm:pt>
    <dgm:pt modelId="{73207F71-32D2-46B8-8C76-8BB2B3DDD780}" type="sibTrans" cxnId="{20AEEB8D-DC1A-4C1C-843B-0665381C8581}">
      <dgm:prSet/>
      <dgm:spPr/>
      <dgm:t>
        <a:bodyPr/>
        <a:lstStyle/>
        <a:p>
          <a:endParaRPr lang="en-US"/>
        </a:p>
      </dgm:t>
    </dgm:pt>
    <dgm:pt modelId="{B26B6153-5583-4D9C-B180-7E3DE5CE91D0}" type="pres">
      <dgm:prSet presAssocID="{FB0CD47D-268E-46D0-BB64-AC17CD51BBD7}" presName="Name0" presStyleCnt="0">
        <dgm:presLayoutVars>
          <dgm:chMax val="4"/>
          <dgm:resizeHandles val="exact"/>
        </dgm:presLayoutVars>
      </dgm:prSet>
      <dgm:spPr/>
      <dgm:t>
        <a:bodyPr/>
        <a:lstStyle/>
        <a:p>
          <a:endParaRPr lang="en-US"/>
        </a:p>
      </dgm:t>
    </dgm:pt>
    <dgm:pt modelId="{4482198F-DF29-4980-8F14-93ACE5E3AA3F}" type="pres">
      <dgm:prSet presAssocID="{FB0CD47D-268E-46D0-BB64-AC17CD51BBD7}" presName="ellipse" presStyleLbl="trBgShp" presStyleIdx="0" presStyleCnt="1"/>
      <dgm:spPr/>
    </dgm:pt>
    <dgm:pt modelId="{82E69088-4DCF-4773-854E-AFF7D2A8B8C8}" type="pres">
      <dgm:prSet presAssocID="{FB0CD47D-268E-46D0-BB64-AC17CD51BBD7}" presName="arrow1" presStyleLbl="fgShp" presStyleIdx="0" presStyleCnt="1"/>
      <dgm:spPr/>
    </dgm:pt>
    <dgm:pt modelId="{5200383D-292A-4D49-B165-007346A19903}" type="pres">
      <dgm:prSet presAssocID="{FB0CD47D-268E-46D0-BB64-AC17CD51BBD7}" presName="rectangle" presStyleLbl="revTx" presStyleIdx="0" presStyleCnt="1">
        <dgm:presLayoutVars>
          <dgm:bulletEnabled val="1"/>
        </dgm:presLayoutVars>
      </dgm:prSet>
      <dgm:spPr/>
      <dgm:t>
        <a:bodyPr/>
        <a:lstStyle/>
        <a:p>
          <a:endParaRPr lang="en-US"/>
        </a:p>
      </dgm:t>
    </dgm:pt>
    <dgm:pt modelId="{F2FC2FDE-2ED5-411A-B4CA-E4CCF00396D3}" type="pres">
      <dgm:prSet presAssocID="{896BC7AB-EC11-499D-82D6-358F779FD104}" presName="item1" presStyleLbl="node1" presStyleIdx="0" presStyleCnt="3">
        <dgm:presLayoutVars>
          <dgm:bulletEnabled val="1"/>
        </dgm:presLayoutVars>
      </dgm:prSet>
      <dgm:spPr/>
      <dgm:t>
        <a:bodyPr/>
        <a:lstStyle/>
        <a:p>
          <a:endParaRPr lang="en-US"/>
        </a:p>
      </dgm:t>
    </dgm:pt>
    <dgm:pt modelId="{8E9FAF8C-D239-4DA3-A079-0CD074DB9752}" type="pres">
      <dgm:prSet presAssocID="{672EFB1C-2001-498A-BF8F-ADAF60C46D8A}" presName="item2" presStyleLbl="node1" presStyleIdx="1" presStyleCnt="3">
        <dgm:presLayoutVars>
          <dgm:bulletEnabled val="1"/>
        </dgm:presLayoutVars>
      </dgm:prSet>
      <dgm:spPr/>
      <dgm:t>
        <a:bodyPr/>
        <a:lstStyle/>
        <a:p>
          <a:endParaRPr lang="en-US"/>
        </a:p>
      </dgm:t>
    </dgm:pt>
    <dgm:pt modelId="{A9E31D79-D446-4AFD-AE34-5778677460B2}" type="pres">
      <dgm:prSet presAssocID="{EB3F5DB5-967B-4132-82FA-D52855FB310F}" presName="item3" presStyleLbl="node1" presStyleIdx="2" presStyleCnt="3">
        <dgm:presLayoutVars>
          <dgm:bulletEnabled val="1"/>
        </dgm:presLayoutVars>
      </dgm:prSet>
      <dgm:spPr/>
      <dgm:t>
        <a:bodyPr/>
        <a:lstStyle/>
        <a:p>
          <a:endParaRPr lang="en-US"/>
        </a:p>
      </dgm:t>
    </dgm:pt>
    <dgm:pt modelId="{FA3B10F4-2BCF-4F41-9BFB-070E51C6CD80}" type="pres">
      <dgm:prSet presAssocID="{FB0CD47D-268E-46D0-BB64-AC17CD51BBD7}" presName="funnel" presStyleLbl="trAlignAcc1" presStyleIdx="0" presStyleCnt="1"/>
      <dgm:spPr/>
    </dgm:pt>
  </dgm:ptLst>
  <dgm:cxnLst>
    <dgm:cxn modelId="{427607EF-5C6D-420E-B5B3-8A47573A87D9}" type="presOf" srcId="{EB3F5DB5-967B-4132-82FA-D52855FB310F}" destId="{5200383D-292A-4D49-B165-007346A19903}" srcOrd="0" destOrd="0" presId="urn:microsoft.com/office/officeart/2005/8/layout/funnel1"/>
    <dgm:cxn modelId="{284B139B-DD44-47E5-8739-DC04EEBA718F}" srcId="{FB0CD47D-268E-46D0-BB64-AC17CD51BBD7}" destId="{AA5C1D5B-724D-4C1D-B805-09497EC5CBDE}" srcOrd="0" destOrd="0" parTransId="{C8B115D6-1400-4E5D-A815-C096E95A1034}" sibTransId="{0927FCB6-858E-41AB-B75A-B97433CA32BC}"/>
    <dgm:cxn modelId="{E3F1F1F9-93FE-4266-A6EA-C284BEE7A505}" type="presOf" srcId="{AA5C1D5B-724D-4C1D-B805-09497EC5CBDE}" destId="{A9E31D79-D446-4AFD-AE34-5778677460B2}" srcOrd="0" destOrd="0" presId="urn:microsoft.com/office/officeart/2005/8/layout/funnel1"/>
    <dgm:cxn modelId="{719EE39C-02A4-455C-BD90-AEC8F36B1185}" type="presOf" srcId="{FB0CD47D-268E-46D0-BB64-AC17CD51BBD7}" destId="{B26B6153-5583-4D9C-B180-7E3DE5CE91D0}" srcOrd="0" destOrd="0" presId="urn:microsoft.com/office/officeart/2005/8/layout/funnel1"/>
    <dgm:cxn modelId="{20AEEB8D-DC1A-4C1C-843B-0665381C8581}" srcId="{FB0CD47D-268E-46D0-BB64-AC17CD51BBD7}" destId="{EB3F5DB5-967B-4132-82FA-D52855FB310F}" srcOrd="3" destOrd="0" parTransId="{EC65D03B-997B-4D91-B568-97680A4CAD05}" sibTransId="{73207F71-32D2-46B8-8C76-8BB2B3DDD780}"/>
    <dgm:cxn modelId="{81D27B8B-2262-4A2D-971D-F82B62E18139}" type="presOf" srcId="{672EFB1C-2001-498A-BF8F-ADAF60C46D8A}" destId="{F2FC2FDE-2ED5-411A-B4CA-E4CCF00396D3}" srcOrd="0" destOrd="0" presId="urn:microsoft.com/office/officeart/2005/8/layout/funnel1"/>
    <dgm:cxn modelId="{B12B6C26-E912-4653-B72D-1870201CAAEA}" srcId="{FB0CD47D-268E-46D0-BB64-AC17CD51BBD7}" destId="{896BC7AB-EC11-499D-82D6-358F779FD104}" srcOrd="1" destOrd="0" parTransId="{6F7AE2AD-5F26-4CC5-9310-6D39BEED657C}" sibTransId="{5B00A6AE-2501-4D83-AEC9-72A938C71C4F}"/>
    <dgm:cxn modelId="{39692F3F-F1C2-422D-AF91-F787DD7F9EBA}" srcId="{FB0CD47D-268E-46D0-BB64-AC17CD51BBD7}" destId="{672EFB1C-2001-498A-BF8F-ADAF60C46D8A}" srcOrd="2" destOrd="0" parTransId="{D2313AE6-D003-4C1B-A06D-5F53A7E95E11}" sibTransId="{FA78FC5C-E82E-4714-B9D4-3C4149B89777}"/>
    <dgm:cxn modelId="{D1BBE8DD-7888-4A15-AFEA-B0DCA93B2BAD}" type="presOf" srcId="{896BC7AB-EC11-499D-82D6-358F779FD104}" destId="{8E9FAF8C-D239-4DA3-A079-0CD074DB9752}" srcOrd="0" destOrd="0" presId="urn:microsoft.com/office/officeart/2005/8/layout/funnel1"/>
    <dgm:cxn modelId="{91C78B0C-3ECB-40F5-9292-BE3B7A87356F}" type="presParOf" srcId="{B26B6153-5583-4D9C-B180-7E3DE5CE91D0}" destId="{4482198F-DF29-4980-8F14-93ACE5E3AA3F}" srcOrd="0" destOrd="0" presId="urn:microsoft.com/office/officeart/2005/8/layout/funnel1"/>
    <dgm:cxn modelId="{CFEE2AB7-E545-4168-A9E4-D6D0FAF19BE6}" type="presParOf" srcId="{B26B6153-5583-4D9C-B180-7E3DE5CE91D0}" destId="{82E69088-4DCF-4773-854E-AFF7D2A8B8C8}" srcOrd="1" destOrd="0" presId="urn:microsoft.com/office/officeart/2005/8/layout/funnel1"/>
    <dgm:cxn modelId="{8328113A-1258-4426-9E23-1D7C1C18B061}" type="presParOf" srcId="{B26B6153-5583-4D9C-B180-7E3DE5CE91D0}" destId="{5200383D-292A-4D49-B165-007346A19903}" srcOrd="2" destOrd="0" presId="urn:microsoft.com/office/officeart/2005/8/layout/funnel1"/>
    <dgm:cxn modelId="{B5607C89-8C98-4B74-92E1-ED2507F060A9}" type="presParOf" srcId="{B26B6153-5583-4D9C-B180-7E3DE5CE91D0}" destId="{F2FC2FDE-2ED5-411A-B4CA-E4CCF00396D3}" srcOrd="3" destOrd="0" presId="urn:microsoft.com/office/officeart/2005/8/layout/funnel1"/>
    <dgm:cxn modelId="{FBBA9A03-C8CD-4034-9812-08F11D0CD507}" type="presParOf" srcId="{B26B6153-5583-4D9C-B180-7E3DE5CE91D0}" destId="{8E9FAF8C-D239-4DA3-A079-0CD074DB9752}" srcOrd="4" destOrd="0" presId="urn:microsoft.com/office/officeart/2005/8/layout/funnel1"/>
    <dgm:cxn modelId="{6D1CADC1-64C3-4504-804D-02FEFFB14ED7}" type="presParOf" srcId="{B26B6153-5583-4D9C-B180-7E3DE5CE91D0}" destId="{A9E31D79-D446-4AFD-AE34-5778677460B2}" srcOrd="5" destOrd="0" presId="urn:microsoft.com/office/officeart/2005/8/layout/funnel1"/>
    <dgm:cxn modelId="{2AC8FB80-01EC-4DEE-BFA3-825D6DA10905}" type="presParOf" srcId="{B26B6153-5583-4D9C-B180-7E3DE5CE91D0}" destId="{FA3B10F4-2BCF-4F41-9BFB-070E51C6CD80}"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0CD47D-268E-46D0-BB64-AC17CD51BBD7}" type="doc">
      <dgm:prSet loTypeId="urn:microsoft.com/office/officeart/2005/8/layout/funnel1" loCatId="relationship" qsTypeId="urn:microsoft.com/office/officeart/2005/8/quickstyle/simple1" qsCatId="simple" csTypeId="urn:microsoft.com/office/officeart/2005/8/colors/accent0_1" csCatId="mainScheme" phldr="1"/>
      <dgm:spPr/>
      <dgm:t>
        <a:bodyPr/>
        <a:lstStyle/>
        <a:p>
          <a:endParaRPr lang="en-US"/>
        </a:p>
      </dgm:t>
    </dgm:pt>
    <dgm:pt modelId="{AA5C1D5B-724D-4C1D-B805-09497EC5CBDE}">
      <dgm:prSet phldrT="[Text]"/>
      <dgm:spPr/>
      <dgm:t>
        <a:bodyPr/>
        <a:lstStyle/>
        <a:p>
          <a:r>
            <a:rPr lang="en-US" dirty="0" smtClean="0"/>
            <a:t>Values Intelligence</a:t>
          </a:r>
          <a:endParaRPr lang="en-US" dirty="0"/>
        </a:p>
      </dgm:t>
    </dgm:pt>
    <dgm:pt modelId="{C8B115D6-1400-4E5D-A815-C096E95A1034}" type="parTrans" cxnId="{284B139B-DD44-47E5-8739-DC04EEBA718F}">
      <dgm:prSet/>
      <dgm:spPr/>
      <dgm:t>
        <a:bodyPr/>
        <a:lstStyle/>
        <a:p>
          <a:endParaRPr lang="en-US"/>
        </a:p>
      </dgm:t>
    </dgm:pt>
    <dgm:pt modelId="{0927FCB6-858E-41AB-B75A-B97433CA32BC}" type="sibTrans" cxnId="{284B139B-DD44-47E5-8739-DC04EEBA718F}">
      <dgm:prSet/>
      <dgm:spPr/>
      <dgm:t>
        <a:bodyPr/>
        <a:lstStyle/>
        <a:p>
          <a:endParaRPr lang="en-US"/>
        </a:p>
      </dgm:t>
    </dgm:pt>
    <dgm:pt modelId="{896BC7AB-EC11-499D-82D6-358F779FD104}">
      <dgm:prSet phldrT="[Text]"/>
      <dgm:spPr/>
      <dgm:t>
        <a:bodyPr/>
        <a:lstStyle/>
        <a:p>
          <a:r>
            <a:rPr lang="en-US" dirty="0" smtClean="0"/>
            <a:t>Emotional Intelligence</a:t>
          </a:r>
          <a:endParaRPr lang="en-US" dirty="0"/>
        </a:p>
      </dgm:t>
    </dgm:pt>
    <dgm:pt modelId="{6F7AE2AD-5F26-4CC5-9310-6D39BEED657C}" type="parTrans" cxnId="{B12B6C26-E912-4653-B72D-1870201CAAEA}">
      <dgm:prSet/>
      <dgm:spPr/>
      <dgm:t>
        <a:bodyPr/>
        <a:lstStyle/>
        <a:p>
          <a:endParaRPr lang="en-US"/>
        </a:p>
      </dgm:t>
    </dgm:pt>
    <dgm:pt modelId="{5B00A6AE-2501-4D83-AEC9-72A938C71C4F}" type="sibTrans" cxnId="{B12B6C26-E912-4653-B72D-1870201CAAEA}">
      <dgm:prSet/>
      <dgm:spPr/>
      <dgm:t>
        <a:bodyPr/>
        <a:lstStyle/>
        <a:p>
          <a:endParaRPr lang="en-US"/>
        </a:p>
      </dgm:t>
    </dgm:pt>
    <dgm:pt modelId="{672EFB1C-2001-498A-BF8F-ADAF60C46D8A}">
      <dgm:prSet phldrT="[Text]"/>
      <dgm:spPr/>
      <dgm:t>
        <a:bodyPr/>
        <a:lstStyle/>
        <a:p>
          <a:r>
            <a:rPr lang="en-US" dirty="0" smtClean="0"/>
            <a:t>Systems Intelligence</a:t>
          </a:r>
          <a:endParaRPr lang="en-US" dirty="0"/>
        </a:p>
      </dgm:t>
    </dgm:pt>
    <dgm:pt modelId="{D2313AE6-D003-4C1B-A06D-5F53A7E95E11}" type="parTrans" cxnId="{39692F3F-F1C2-422D-AF91-F787DD7F9EBA}">
      <dgm:prSet/>
      <dgm:spPr/>
      <dgm:t>
        <a:bodyPr/>
        <a:lstStyle/>
        <a:p>
          <a:endParaRPr lang="en-US"/>
        </a:p>
      </dgm:t>
    </dgm:pt>
    <dgm:pt modelId="{FA78FC5C-E82E-4714-B9D4-3C4149B89777}" type="sibTrans" cxnId="{39692F3F-F1C2-422D-AF91-F787DD7F9EBA}">
      <dgm:prSet/>
      <dgm:spPr/>
      <dgm:t>
        <a:bodyPr/>
        <a:lstStyle/>
        <a:p>
          <a:endParaRPr lang="en-US"/>
        </a:p>
      </dgm:t>
    </dgm:pt>
    <dgm:pt modelId="{EB3F5DB5-967B-4132-82FA-D52855FB310F}">
      <dgm:prSet phldrT="[Text]"/>
      <dgm:spPr/>
      <dgm:t>
        <a:bodyPr/>
        <a:lstStyle/>
        <a:p>
          <a:r>
            <a:rPr lang="en-US" dirty="0" smtClean="0"/>
            <a:t>Conscious Leadership</a:t>
          </a:r>
          <a:endParaRPr lang="en-US" dirty="0"/>
        </a:p>
      </dgm:t>
    </dgm:pt>
    <dgm:pt modelId="{EC65D03B-997B-4D91-B568-97680A4CAD05}" type="parTrans" cxnId="{20AEEB8D-DC1A-4C1C-843B-0665381C8581}">
      <dgm:prSet/>
      <dgm:spPr/>
      <dgm:t>
        <a:bodyPr/>
        <a:lstStyle/>
        <a:p>
          <a:endParaRPr lang="en-US"/>
        </a:p>
      </dgm:t>
    </dgm:pt>
    <dgm:pt modelId="{73207F71-32D2-46B8-8C76-8BB2B3DDD780}" type="sibTrans" cxnId="{20AEEB8D-DC1A-4C1C-843B-0665381C8581}">
      <dgm:prSet/>
      <dgm:spPr/>
      <dgm:t>
        <a:bodyPr/>
        <a:lstStyle/>
        <a:p>
          <a:endParaRPr lang="en-US"/>
        </a:p>
      </dgm:t>
    </dgm:pt>
    <dgm:pt modelId="{B26B6153-5583-4D9C-B180-7E3DE5CE91D0}" type="pres">
      <dgm:prSet presAssocID="{FB0CD47D-268E-46D0-BB64-AC17CD51BBD7}" presName="Name0" presStyleCnt="0">
        <dgm:presLayoutVars>
          <dgm:chMax val="4"/>
          <dgm:resizeHandles val="exact"/>
        </dgm:presLayoutVars>
      </dgm:prSet>
      <dgm:spPr/>
      <dgm:t>
        <a:bodyPr/>
        <a:lstStyle/>
        <a:p>
          <a:endParaRPr lang="en-US"/>
        </a:p>
      </dgm:t>
    </dgm:pt>
    <dgm:pt modelId="{4482198F-DF29-4980-8F14-93ACE5E3AA3F}" type="pres">
      <dgm:prSet presAssocID="{FB0CD47D-268E-46D0-BB64-AC17CD51BBD7}" presName="ellipse" presStyleLbl="trBgShp" presStyleIdx="0" presStyleCnt="1"/>
      <dgm:spPr/>
    </dgm:pt>
    <dgm:pt modelId="{82E69088-4DCF-4773-854E-AFF7D2A8B8C8}" type="pres">
      <dgm:prSet presAssocID="{FB0CD47D-268E-46D0-BB64-AC17CD51BBD7}" presName="arrow1" presStyleLbl="fgShp" presStyleIdx="0" presStyleCnt="1"/>
      <dgm:spPr/>
    </dgm:pt>
    <dgm:pt modelId="{5200383D-292A-4D49-B165-007346A19903}" type="pres">
      <dgm:prSet presAssocID="{FB0CD47D-268E-46D0-BB64-AC17CD51BBD7}" presName="rectangle" presStyleLbl="revTx" presStyleIdx="0" presStyleCnt="1">
        <dgm:presLayoutVars>
          <dgm:bulletEnabled val="1"/>
        </dgm:presLayoutVars>
      </dgm:prSet>
      <dgm:spPr/>
      <dgm:t>
        <a:bodyPr/>
        <a:lstStyle/>
        <a:p>
          <a:endParaRPr lang="en-US"/>
        </a:p>
      </dgm:t>
    </dgm:pt>
    <dgm:pt modelId="{F2FC2FDE-2ED5-411A-B4CA-E4CCF00396D3}" type="pres">
      <dgm:prSet presAssocID="{896BC7AB-EC11-499D-82D6-358F779FD104}" presName="item1" presStyleLbl="node1" presStyleIdx="0" presStyleCnt="3">
        <dgm:presLayoutVars>
          <dgm:bulletEnabled val="1"/>
        </dgm:presLayoutVars>
      </dgm:prSet>
      <dgm:spPr/>
      <dgm:t>
        <a:bodyPr/>
        <a:lstStyle/>
        <a:p>
          <a:endParaRPr lang="en-US"/>
        </a:p>
      </dgm:t>
    </dgm:pt>
    <dgm:pt modelId="{8E9FAF8C-D239-4DA3-A079-0CD074DB9752}" type="pres">
      <dgm:prSet presAssocID="{672EFB1C-2001-498A-BF8F-ADAF60C46D8A}" presName="item2" presStyleLbl="node1" presStyleIdx="1" presStyleCnt="3">
        <dgm:presLayoutVars>
          <dgm:bulletEnabled val="1"/>
        </dgm:presLayoutVars>
      </dgm:prSet>
      <dgm:spPr/>
      <dgm:t>
        <a:bodyPr/>
        <a:lstStyle/>
        <a:p>
          <a:endParaRPr lang="en-US"/>
        </a:p>
      </dgm:t>
    </dgm:pt>
    <dgm:pt modelId="{A9E31D79-D446-4AFD-AE34-5778677460B2}" type="pres">
      <dgm:prSet presAssocID="{EB3F5DB5-967B-4132-82FA-D52855FB310F}" presName="item3" presStyleLbl="node1" presStyleIdx="2" presStyleCnt="3">
        <dgm:presLayoutVars>
          <dgm:bulletEnabled val="1"/>
        </dgm:presLayoutVars>
      </dgm:prSet>
      <dgm:spPr/>
      <dgm:t>
        <a:bodyPr/>
        <a:lstStyle/>
        <a:p>
          <a:endParaRPr lang="en-US"/>
        </a:p>
      </dgm:t>
    </dgm:pt>
    <dgm:pt modelId="{FA3B10F4-2BCF-4F41-9BFB-070E51C6CD80}" type="pres">
      <dgm:prSet presAssocID="{FB0CD47D-268E-46D0-BB64-AC17CD51BBD7}" presName="funnel" presStyleLbl="trAlignAcc1" presStyleIdx="0" presStyleCnt="1"/>
      <dgm:spPr/>
    </dgm:pt>
  </dgm:ptLst>
  <dgm:cxnLst>
    <dgm:cxn modelId="{BDC37C23-083E-42D7-82BC-DB8D426E1E4D}" type="presOf" srcId="{EB3F5DB5-967B-4132-82FA-D52855FB310F}" destId="{5200383D-292A-4D49-B165-007346A19903}" srcOrd="0" destOrd="0" presId="urn:microsoft.com/office/officeart/2005/8/layout/funnel1"/>
    <dgm:cxn modelId="{284B139B-DD44-47E5-8739-DC04EEBA718F}" srcId="{FB0CD47D-268E-46D0-BB64-AC17CD51BBD7}" destId="{AA5C1D5B-724D-4C1D-B805-09497EC5CBDE}" srcOrd="0" destOrd="0" parTransId="{C8B115D6-1400-4E5D-A815-C096E95A1034}" sibTransId="{0927FCB6-858E-41AB-B75A-B97433CA32BC}"/>
    <dgm:cxn modelId="{20AEEB8D-DC1A-4C1C-843B-0665381C8581}" srcId="{FB0CD47D-268E-46D0-BB64-AC17CD51BBD7}" destId="{EB3F5DB5-967B-4132-82FA-D52855FB310F}" srcOrd="3" destOrd="0" parTransId="{EC65D03B-997B-4D91-B568-97680A4CAD05}" sibTransId="{73207F71-32D2-46B8-8C76-8BB2B3DDD780}"/>
    <dgm:cxn modelId="{58E681A6-851F-41AD-9929-D5DFA8E2B6B0}" type="presOf" srcId="{896BC7AB-EC11-499D-82D6-358F779FD104}" destId="{8E9FAF8C-D239-4DA3-A079-0CD074DB9752}" srcOrd="0" destOrd="0" presId="urn:microsoft.com/office/officeart/2005/8/layout/funnel1"/>
    <dgm:cxn modelId="{B4C3AF12-792E-40C9-92F8-F56F4E3F455F}" type="presOf" srcId="{672EFB1C-2001-498A-BF8F-ADAF60C46D8A}" destId="{F2FC2FDE-2ED5-411A-B4CA-E4CCF00396D3}" srcOrd="0" destOrd="0" presId="urn:microsoft.com/office/officeart/2005/8/layout/funnel1"/>
    <dgm:cxn modelId="{6ECD9571-EDB3-43D3-B82C-F2EE215E553D}" type="presOf" srcId="{AA5C1D5B-724D-4C1D-B805-09497EC5CBDE}" destId="{A9E31D79-D446-4AFD-AE34-5778677460B2}" srcOrd="0" destOrd="0" presId="urn:microsoft.com/office/officeart/2005/8/layout/funnel1"/>
    <dgm:cxn modelId="{B12B6C26-E912-4653-B72D-1870201CAAEA}" srcId="{FB0CD47D-268E-46D0-BB64-AC17CD51BBD7}" destId="{896BC7AB-EC11-499D-82D6-358F779FD104}" srcOrd="1" destOrd="0" parTransId="{6F7AE2AD-5F26-4CC5-9310-6D39BEED657C}" sibTransId="{5B00A6AE-2501-4D83-AEC9-72A938C71C4F}"/>
    <dgm:cxn modelId="{39692F3F-F1C2-422D-AF91-F787DD7F9EBA}" srcId="{FB0CD47D-268E-46D0-BB64-AC17CD51BBD7}" destId="{672EFB1C-2001-498A-BF8F-ADAF60C46D8A}" srcOrd="2" destOrd="0" parTransId="{D2313AE6-D003-4C1B-A06D-5F53A7E95E11}" sibTransId="{FA78FC5C-E82E-4714-B9D4-3C4149B89777}"/>
    <dgm:cxn modelId="{42E8C872-FCE8-4F43-830A-FDBA9D902405}" type="presOf" srcId="{FB0CD47D-268E-46D0-BB64-AC17CD51BBD7}" destId="{B26B6153-5583-4D9C-B180-7E3DE5CE91D0}" srcOrd="0" destOrd="0" presId="urn:microsoft.com/office/officeart/2005/8/layout/funnel1"/>
    <dgm:cxn modelId="{EAEB6916-8099-4DB2-8DF4-B48BACA19ADC}" type="presParOf" srcId="{B26B6153-5583-4D9C-B180-7E3DE5CE91D0}" destId="{4482198F-DF29-4980-8F14-93ACE5E3AA3F}" srcOrd="0" destOrd="0" presId="urn:microsoft.com/office/officeart/2005/8/layout/funnel1"/>
    <dgm:cxn modelId="{12A92190-1F45-4BD4-BC95-AF228329D990}" type="presParOf" srcId="{B26B6153-5583-4D9C-B180-7E3DE5CE91D0}" destId="{82E69088-4DCF-4773-854E-AFF7D2A8B8C8}" srcOrd="1" destOrd="0" presId="urn:microsoft.com/office/officeart/2005/8/layout/funnel1"/>
    <dgm:cxn modelId="{51E31A84-2805-446C-AF62-7EAE1DFD86B5}" type="presParOf" srcId="{B26B6153-5583-4D9C-B180-7E3DE5CE91D0}" destId="{5200383D-292A-4D49-B165-007346A19903}" srcOrd="2" destOrd="0" presId="urn:microsoft.com/office/officeart/2005/8/layout/funnel1"/>
    <dgm:cxn modelId="{7D153307-951E-40FA-BF1C-92018F836357}" type="presParOf" srcId="{B26B6153-5583-4D9C-B180-7E3DE5CE91D0}" destId="{F2FC2FDE-2ED5-411A-B4CA-E4CCF00396D3}" srcOrd="3" destOrd="0" presId="urn:microsoft.com/office/officeart/2005/8/layout/funnel1"/>
    <dgm:cxn modelId="{5514C7E1-3137-458C-A48F-683FBA011681}" type="presParOf" srcId="{B26B6153-5583-4D9C-B180-7E3DE5CE91D0}" destId="{8E9FAF8C-D239-4DA3-A079-0CD074DB9752}" srcOrd="4" destOrd="0" presId="urn:microsoft.com/office/officeart/2005/8/layout/funnel1"/>
    <dgm:cxn modelId="{0245707B-9CD6-4E5F-99E4-BDF5F72326E7}" type="presParOf" srcId="{B26B6153-5583-4D9C-B180-7E3DE5CE91D0}" destId="{A9E31D79-D446-4AFD-AE34-5778677460B2}" srcOrd="5" destOrd="0" presId="urn:microsoft.com/office/officeart/2005/8/layout/funnel1"/>
    <dgm:cxn modelId="{89EB3D3F-E5F2-4CE3-BDF4-E0C6A61D3A9E}" type="presParOf" srcId="{B26B6153-5583-4D9C-B180-7E3DE5CE91D0}" destId="{FA3B10F4-2BCF-4F41-9BFB-070E51C6CD80}"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2198F-DF29-4980-8F14-93ACE5E3AA3F}">
      <dsp:nvSpPr>
        <dsp:cNvPr id="0" name=""/>
        <dsp:cNvSpPr/>
      </dsp:nvSpPr>
      <dsp:spPr>
        <a:xfrm>
          <a:off x="1680543" y="244554"/>
          <a:ext cx="4853463" cy="1685544"/>
        </a:xfrm>
        <a:prstGeom prst="ellipse">
          <a:avLst/>
        </a:prstGeom>
        <a:solidFill>
          <a:schemeClr val="dk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E69088-4DCF-4773-854E-AFF7D2A8B8C8}">
      <dsp:nvSpPr>
        <dsp:cNvPr id="0" name=""/>
        <dsp:cNvSpPr/>
      </dsp:nvSpPr>
      <dsp:spPr>
        <a:xfrm>
          <a:off x="3644503" y="4371879"/>
          <a:ext cx="940593" cy="601980"/>
        </a:xfrm>
        <a:prstGeom prst="downArrow">
          <a:avLst/>
        </a:prstGeom>
        <a:solidFill>
          <a:schemeClr val="dk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00383D-292A-4D49-B165-007346A19903}">
      <dsp:nvSpPr>
        <dsp:cNvPr id="0" name=""/>
        <dsp:cNvSpPr/>
      </dsp:nvSpPr>
      <dsp:spPr>
        <a:xfrm>
          <a:off x="1857374" y="4853463"/>
          <a:ext cx="4514850" cy="1128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Conscious Leadership</a:t>
          </a:r>
          <a:endParaRPr lang="en-US" sz="3600" kern="1200" dirty="0"/>
        </a:p>
      </dsp:txBody>
      <dsp:txXfrm>
        <a:off x="1857374" y="4853463"/>
        <a:ext cx="4514850" cy="1128712"/>
      </dsp:txXfrm>
    </dsp:sp>
    <dsp:sp modelId="{F2FC2FDE-2ED5-411A-B4CA-E4CCF00396D3}">
      <dsp:nvSpPr>
        <dsp:cNvPr id="0" name=""/>
        <dsp:cNvSpPr/>
      </dsp:nvSpPr>
      <dsp:spPr>
        <a:xfrm>
          <a:off x="3445097" y="2060276"/>
          <a:ext cx="1693068" cy="1693068"/>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Systems Intelligence</a:t>
          </a:r>
          <a:endParaRPr lang="en-US" sz="1900" kern="1200" dirty="0"/>
        </a:p>
      </dsp:txBody>
      <dsp:txXfrm>
        <a:off x="3693041" y="2308220"/>
        <a:ext cx="1197180" cy="1197180"/>
      </dsp:txXfrm>
    </dsp:sp>
    <dsp:sp modelId="{8E9FAF8C-D239-4DA3-A079-0CD074DB9752}">
      <dsp:nvSpPr>
        <dsp:cNvPr id="0" name=""/>
        <dsp:cNvSpPr/>
      </dsp:nvSpPr>
      <dsp:spPr>
        <a:xfrm>
          <a:off x="2233612" y="790098"/>
          <a:ext cx="1693068" cy="1693068"/>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Emotional Intelligence</a:t>
          </a:r>
          <a:endParaRPr lang="en-US" sz="1900" kern="1200" dirty="0"/>
        </a:p>
      </dsp:txBody>
      <dsp:txXfrm>
        <a:off x="2481556" y="1038042"/>
        <a:ext cx="1197180" cy="1197180"/>
      </dsp:txXfrm>
    </dsp:sp>
    <dsp:sp modelId="{A9E31D79-D446-4AFD-AE34-5778677460B2}">
      <dsp:nvSpPr>
        <dsp:cNvPr id="0" name=""/>
        <dsp:cNvSpPr/>
      </dsp:nvSpPr>
      <dsp:spPr>
        <a:xfrm>
          <a:off x="3964305" y="380752"/>
          <a:ext cx="1693068" cy="1693068"/>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Values Intelligence</a:t>
          </a:r>
          <a:endParaRPr lang="en-US" sz="1900" kern="1200" dirty="0"/>
        </a:p>
      </dsp:txBody>
      <dsp:txXfrm>
        <a:off x="4212249" y="628696"/>
        <a:ext cx="1197180" cy="1197180"/>
      </dsp:txXfrm>
    </dsp:sp>
    <dsp:sp modelId="{FA3B10F4-2BCF-4F41-9BFB-070E51C6CD80}">
      <dsp:nvSpPr>
        <dsp:cNvPr id="0" name=""/>
        <dsp:cNvSpPr/>
      </dsp:nvSpPr>
      <dsp:spPr>
        <a:xfrm>
          <a:off x="1481137" y="37623"/>
          <a:ext cx="5267325" cy="4213860"/>
        </a:xfrm>
        <a:prstGeom prst="funnel">
          <a:avLst/>
        </a:prstGeom>
        <a:solidFill>
          <a:schemeClr val="dk1">
            <a:alpha val="4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2198F-DF29-4980-8F14-93ACE5E3AA3F}">
      <dsp:nvSpPr>
        <dsp:cNvPr id="0" name=""/>
        <dsp:cNvSpPr/>
      </dsp:nvSpPr>
      <dsp:spPr>
        <a:xfrm>
          <a:off x="1680543" y="244554"/>
          <a:ext cx="4853463" cy="1685544"/>
        </a:xfrm>
        <a:prstGeom prst="ellipse">
          <a:avLst/>
        </a:prstGeom>
        <a:solidFill>
          <a:schemeClr val="dk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E69088-4DCF-4773-854E-AFF7D2A8B8C8}">
      <dsp:nvSpPr>
        <dsp:cNvPr id="0" name=""/>
        <dsp:cNvSpPr/>
      </dsp:nvSpPr>
      <dsp:spPr>
        <a:xfrm>
          <a:off x="3644503" y="4371879"/>
          <a:ext cx="940593" cy="601980"/>
        </a:xfrm>
        <a:prstGeom prst="downArrow">
          <a:avLst/>
        </a:prstGeom>
        <a:solidFill>
          <a:schemeClr val="dk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00383D-292A-4D49-B165-007346A19903}">
      <dsp:nvSpPr>
        <dsp:cNvPr id="0" name=""/>
        <dsp:cNvSpPr/>
      </dsp:nvSpPr>
      <dsp:spPr>
        <a:xfrm>
          <a:off x="1857374" y="4853463"/>
          <a:ext cx="4514850" cy="1128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Conscious Leadership</a:t>
          </a:r>
          <a:endParaRPr lang="en-US" sz="3600" kern="1200" dirty="0"/>
        </a:p>
      </dsp:txBody>
      <dsp:txXfrm>
        <a:off x="1857374" y="4853463"/>
        <a:ext cx="4514850" cy="1128712"/>
      </dsp:txXfrm>
    </dsp:sp>
    <dsp:sp modelId="{F2FC2FDE-2ED5-411A-B4CA-E4CCF00396D3}">
      <dsp:nvSpPr>
        <dsp:cNvPr id="0" name=""/>
        <dsp:cNvSpPr/>
      </dsp:nvSpPr>
      <dsp:spPr>
        <a:xfrm>
          <a:off x="3445097" y="2060276"/>
          <a:ext cx="1693068" cy="1693068"/>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Systems Intelligence</a:t>
          </a:r>
          <a:endParaRPr lang="en-US" sz="1900" kern="1200" dirty="0"/>
        </a:p>
      </dsp:txBody>
      <dsp:txXfrm>
        <a:off x="3693041" y="2308220"/>
        <a:ext cx="1197180" cy="1197180"/>
      </dsp:txXfrm>
    </dsp:sp>
    <dsp:sp modelId="{8E9FAF8C-D239-4DA3-A079-0CD074DB9752}">
      <dsp:nvSpPr>
        <dsp:cNvPr id="0" name=""/>
        <dsp:cNvSpPr/>
      </dsp:nvSpPr>
      <dsp:spPr>
        <a:xfrm>
          <a:off x="2233612" y="790098"/>
          <a:ext cx="1693068" cy="1693068"/>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Emotional Intelligence</a:t>
          </a:r>
          <a:endParaRPr lang="en-US" sz="1900" kern="1200" dirty="0"/>
        </a:p>
      </dsp:txBody>
      <dsp:txXfrm>
        <a:off x="2481556" y="1038042"/>
        <a:ext cx="1197180" cy="1197180"/>
      </dsp:txXfrm>
    </dsp:sp>
    <dsp:sp modelId="{A9E31D79-D446-4AFD-AE34-5778677460B2}">
      <dsp:nvSpPr>
        <dsp:cNvPr id="0" name=""/>
        <dsp:cNvSpPr/>
      </dsp:nvSpPr>
      <dsp:spPr>
        <a:xfrm>
          <a:off x="3964305" y="380752"/>
          <a:ext cx="1693068" cy="1693068"/>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Values Intelligence</a:t>
          </a:r>
          <a:endParaRPr lang="en-US" sz="1900" kern="1200" dirty="0"/>
        </a:p>
      </dsp:txBody>
      <dsp:txXfrm>
        <a:off x="4212249" y="628696"/>
        <a:ext cx="1197180" cy="1197180"/>
      </dsp:txXfrm>
    </dsp:sp>
    <dsp:sp modelId="{FA3B10F4-2BCF-4F41-9BFB-070E51C6CD80}">
      <dsp:nvSpPr>
        <dsp:cNvPr id="0" name=""/>
        <dsp:cNvSpPr/>
      </dsp:nvSpPr>
      <dsp:spPr>
        <a:xfrm>
          <a:off x="1481137" y="37623"/>
          <a:ext cx="5267325" cy="4213860"/>
        </a:xfrm>
        <a:prstGeom prst="funnel">
          <a:avLst/>
        </a:prstGeom>
        <a:solidFill>
          <a:schemeClr val="dk1">
            <a:alpha val="4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B7337B-56A9-4971-AB15-B9EE8382787B}" type="datetimeFigureOut">
              <a:rPr lang="en-US" smtClean="0"/>
              <a:pPr/>
              <a:t>12/6/12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CBE86F-21CA-4D0D-8FE4-BFCB88BF1FFA}" type="slidenum">
              <a:rPr lang="en-US" smtClean="0"/>
              <a:pPr/>
              <a:t>‹#›</a:t>
            </a:fld>
            <a:endParaRPr lang="en-US"/>
          </a:p>
        </p:txBody>
      </p:sp>
    </p:spTree>
    <p:extLst>
      <p:ext uri="{BB962C8B-B14F-4D97-AF65-F5344CB8AC3E}">
        <p14:creationId xmlns:p14="http://schemas.microsoft.com/office/powerpoint/2010/main" val="816757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flickr.com/photos/sunfox/6651408/" TargetMode="External"/><Relationship Id="rId4" Type="http://schemas.openxmlformats.org/officeDocument/2006/relationships/hyperlink" Target="http://sethgodin.typepad.com/seths_blog/2012/09/curiosity-was-framed.html"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www.flickr.com/photos/neilconway/3374654634/"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www.flickr.com/photos/richardstep/7437996872/"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www.flickr.com/photos/exlibris/1430818242/"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 Id="rId3" Type="http://schemas.openxmlformats.org/officeDocument/2006/relationships/hyperlink" Target="http://www.flickr.com/photos/cosmickitty/144223623/"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www.flickr.com/photos/breakfastcore/1222785819/"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commons.wikimedia.org/wiki/File:National_Park_Service_9-11_Statue_of_Liberty_and_WTC.jpg" TargetMode="External"/><Relationship Id="rId4" Type="http://schemas.openxmlformats.org/officeDocument/2006/relationships/hyperlink" Target="http://commons.wikimedia.org/wiki/File:Pentagon_on_9.11.jpg" TargetMode="External"/><Relationship Id="rId5" Type="http://schemas.openxmlformats.org/officeDocument/2006/relationships/hyperlink" Target="http://www.washingtontimes.com/news/2004/mar/29/20040329-011625-4149r/" TargetMode="External"/><Relationship Id="rId6" Type="http://schemas.openxmlformats.org/officeDocument/2006/relationships/hyperlink" Target="http://ec.tynt.com/b/rw?id=ctd-fI3Dar4z1uacwqm_6r&amp;u=washtimes"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ommons.wikimedia.org/wiki/File:Facebook_icon.svg" TargetMode="External"/><Relationship Id="rId4" Type="http://schemas.openxmlformats.org/officeDocument/2006/relationships/hyperlink" Target="http://commons.wikimedia.org/wiki/File:Solid_color_You_Tube_logo.png" TargetMode="External"/><Relationship Id="rId5" Type="http://schemas.openxmlformats.org/officeDocument/2006/relationships/hyperlink" Target="https://twitter.com/logo"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ww.flickr.com/photos/kiltron/5491234424/"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www.flickr.com/photos/petereed/496392956/"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Bookman Old Style" pitchFamily="18" charset="0"/>
              </a:rPr>
              <a:t>Today I’m here to talk to you about my</a:t>
            </a:r>
            <a:r>
              <a:rPr lang="en-US" sz="1200" baseline="0" dirty="0" smtClean="0">
                <a:latin typeface="Bookman Old Style" pitchFamily="18" charset="0"/>
              </a:rPr>
              <a:t> lessons from an unconventional career.  How to </a:t>
            </a:r>
            <a:r>
              <a:rPr lang="en-US" sz="1200" dirty="0" smtClean="0">
                <a:latin typeface="Bookman Old Style" pitchFamily="18" charset="0"/>
              </a:rPr>
              <a:t>follow your curiosity, transform your skills, and become </a:t>
            </a:r>
            <a:r>
              <a:rPr lang="en-US" sz="1200" dirty="0" smtClean="0">
                <a:latin typeface="Bookman Old Style" pitchFamily="18" charset="0"/>
              </a:rPr>
              <a:t>a </a:t>
            </a:r>
            <a:r>
              <a:rPr lang="en-US" sz="1200" dirty="0" smtClean="0">
                <a:latin typeface="Bookman Old Style" pitchFamily="18" charset="0"/>
              </a:rPr>
              <a:t>government innovator.  I’ve been lucky, as a Foreign Service Officer,</a:t>
            </a:r>
            <a:r>
              <a:rPr lang="en-US" sz="1200" baseline="0" dirty="0" smtClean="0">
                <a:latin typeface="Bookman Old Style" pitchFamily="18" charset="0"/>
              </a:rPr>
              <a:t> to try on many different roles – </a:t>
            </a:r>
            <a:r>
              <a:rPr lang="en-US" sz="1200" baseline="0" dirty="0" smtClean="0">
                <a:latin typeface="Bookman Old Style" pitchFamily="18" charset="0"/>
              </a:rPr>
              <a:t> consular, political, procurement, </a:t>
            </a:r>
            <a:r>
              <a:rPr lang="en-US" sz="1200" baseline="0" dirty="0" smtClean="0">
                <a:latin typeface="Bookman Old Style" pitchFamily="18" charset="0"/>
              </a:rPr>
              <a:t>management analyst, special assistant... But every time I tried to pick a straight career path, something else beckoned…</a:t>
            </a:r>
            <a:endParaRPr lang="en-US" sz="1200" dirty="0" smtClean="0">
              <a:latin typeface="Bookman Old Style" pitchFamily="18" charset="0"/>
            </a:endParaRPr>
          </a:p>
          <a:p>
            <a:endParaRPr lang="en-US" dirty="0"/>
          </a:p>
        </p:txBody>
      </p:sp>
      <p:sp>
        <p:nvSpPr>
          <p:cNvPr id="4" name="Slide Number Placeholder 3"/>
          <p:cNvSpPr>
            <a:spLocks noGrp="1"/>
          </p:cNvSpPr>
          <p:nvPr>
            <p:ph type="sldNum" sz="quarter" idx="10"/>
          </p:nvPr>
        </p:nvSpPr>
        <p:spPr/>
        <p:txBody>
          <a:bodyPr/>
          <a:lstStyle/>
          <a:p>
            <a:fld id="{35CBE86F-21CA-4D0D-8FE4-BFCB88BF1FFA}" type="slidenum">
              <a:rPr lang="en-US" smtClean="0"/>
              <a:pPr/>
              <a:t>1</a:t>
            </a:fld>
            <a:endParaRPr lang="en-US"/>
          </a:p>
        </p:txBody>
      </p:sp>
    </p:spTree>
    <p:extLst>
      <p:ext uri="{BB962C8B-B14F-4D97-AF65-F5344CB8AC3E}">
        <p14:creationId xmlns:p14="http://schemas.microsoft.com/office/powerpoint/2010/main" val="3409583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this job,</a:t>
            </a:r>
            <a:r>
              <a:rPr lang="en-US" sz="1200" kern="1200" baseline="0" dirty="0" smtClean="0">
                <a:solidFill>
                  <a:schemeClr val="tx1"/>
                </a:solidFill>
                <a:latin typeface="+mn-lt"/>
                <a:ea typeface="+mn-ea"/>
                <a:cs typeface="+mn-cs"/>
              </a:rPr>
              <a:t> I </a:t>
            </a:r>
            <a:r>
              <a:rPr lang="en-US" sz="1200" kern="1200" baseline="0" dirty="0" smtClean="0">
                <a:solidFill>
                  <a:schemeClr val="tx1"/>
                </a:solidFill>
                <a:latin typeface="+mn-lt"/>
                <a:ea typeface="+mn-ea"/>
                <a:cs typeface="+mn-cs"/>
              </a:rPr>
              <a:t>learned the system.  </a:t>
            </a:r>
            <a:r>
              <a:rPr lang="en-US" sz="1200" kern="1200" dirty="0" smtClean="0">
                <a:solidFill>
                  <a:schemeClr val="tx1"/>
                </a:solidFill>
                <a:latin typeface="+mn-lt"/>
                <a:ea typeface="+mn-ea"/>
                <a:cs typeface="+mn-cs"/>
              </a:rPr>
              <a:t>I have curiosity</a:t>
            </a:r>
            <a:r>
              <a:rPr lang="en-US" sz="1200" kern="1200" baseline="0" dirty="0" smtClean="0">
                <a:solidFill>
                  <a:schemeClr val="tx1"/>
                </a:solidFill>
                <a:latin typeface="+mn-lt"/>
                <a:ea typeface="+mn-ea"/>
                <a:cs typeface="+mn-cs"/>
              </a:rPr>
              <a:t> and a voracious reading habit which helped me home-school my way into transforming my skills.  In this job, I learned about IBM’s Innovation Jams.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So </a:t>
            </a:r>
            <a:r>
              <a:rPr lang="en-US" sz="1200" kern="1200" dirty="0" smtClean="0">
                <a:solidFill>
                  <a:schemeClr val="tx1"/>
                </a:solidFill>
                <a:latin typeface="+mn-lt"/>
                <a:ea typeface="+mn-ea"/>
                <a:cs typeface="+mn-cs"/>
              </a:rPr>
              <a:t>you see, I was a girl dreaming about using social media to engage employees in problem-solving, when the opportunity to start </a:t>
            </a:r>
            <a:r>
              <a:rPr lang="en-US" sz="1200" kern="1200" dirty="0" smtClean="0">
                <a:solidFill>
                  <a:schemeClr val="tx1"/>
                </a:solidFill>
                <a:latin typeface="+mn-lt"/>
                <a:ea typeface="+mn-ea"/>
                <a:cs typeface="+mn-cs"/>
              </a:rPr>
              <a:t>my current program fell </a:t>
            </a:r>
            <a:r>
              <a:rPr lang="en-US" sz="1200" kern="1200" dirty="0" smtClean="0">
                <a:solidFill>
                  <a:schemeClr val="tx1"/>
                </a:solidFill>
                <a:latin typeface="+mn-lt"/>
                <a:ea typeface="+mn-ea"/>
                <a:cs typeface="+mn-cs"/>
              </a:rPr>
              <a:t>into my lap.</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CBE86F-21CA-4D0D-8FE4-BFCB88BF1FFA}" type="slidenum">
              <a:rPr lang="en-US" smtClean="0"/>
              <a:pPr/>
              <a:t>10</a:t>
            </a:fld>
            <a:endParaRPr lang="en-US"/>
          </a:p>
        </p:txBody>
      </p:sp>
    </p:spTree>
    <p:extLst>
      <p:ext uri="{BB962C8B-B14F-4D97-AF65-F5344CB8AC3E}">
        <p14:creationId xmlns:p14="http://schemas.microsoft.com/office/powerpoint/2010/main" val="4079086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http://www.flickr.com/photos/sunfox/6651408/</a:t>
            </a:r>
            <a:endParaRPr lang="en-US" dirty="0" smtClean="0"/>
          </a:p>
          <a:p>
            <a:r>
              <a:rPr lang="en-US" dirty="0" smtClean="0">
                <a:hlinkClick r:id="rId4"/>
              </a:rPr>
              <a:t>http://sethgodin.typepad.com/seths_blog/2012/09/curiosity-was-framed.html</a:t>
            </a:r>
            <a:endParaRPr lang="en-US" dirty="0" smtClean="0"/>
          </a:p>
          <a:p>
            <a:endParaRPr lang="en-US" dirty="0" smtClean="0"/>
          </a:p>
          <a:p>
            <a:r>
              <a:rPr lang="en-US" dirty="0" smtClean="0"/>
              <a:t>Here’s the lesson about curiosity – it didn’t kill the cat - </a:t>
            </a:r>
            <a:r>
              <a:rPr lang="en-US" baseline="0" dirty="0" smtClean="0"/>
              <a:t>the cat’s not even sick.  When </a:t>
            </a:r>
            <a:r>
              <a:rPr lang="en-US" baseline="0" dirty="0" smtClean="0"/>
              <a:t>talking </a:t>
            </a:r>
            <a:r>
              <a:rPr lang="en-US" baseline="0" dirty="0" smtClean="0"/>
              <a:t>innovation, everyone </a:t>
            </a:r>
            <a:r>
              <a:rPr lang="en-US" baseline="0" dirty="0" smtClean="0"/>
              <a:t>says </a:t>
            </a:r>
            <a:r>
              <a:rPr lang="en-US" baseline="0" dirty="0" smtClean="0"/>
              <a:t>that you need to “think outside of the box.”  Yet research </a:t>
            </a:r>
            <a:r>
              <a:rPr lang="en-US" baseline="0" dirty="0" smtClean="0"/>
              <a:t>says innovation </a:t>
            </a:r>
            <a:r>
              <a:rPr lang="en-US" baseline="0" dirty="0" smtClean="0"/>
              <a:t>happens at the adjacent possible – what’s next to what’s here right </a:t>
            </a:r>
            <a:r>
              <a:rPr lang="en-US" baseline="0" dirty="0" smtClean="0"/>
              <a:t>now.  Use </a:t>
            </a:r>
            <a:r>
              <a:rPr lang="en-US" baseline="0" dirty="0" smtClean="0"/>
              <a:t>your curiosity to figure out where the real sides of the box are.  Opportunities await along those edges.</a:t>
            </a:r>
            <a:endParaRPr lang="en-US" dirty="0"/>
          </a:p>
        </p:txBody>
      </p:sp>
      <p:sp>
        <p:nvSpPr>
          <p:cNvPr id="4" name="Slide Number Placeholder 3"/>
          <p:cNvSpPr>
            <a:spLocks noGrp="1"/>
          </p:cNvSpPr>
          <p:nvPr>
            <p:ph type="sldNum" sz="quarter" idx="10"/>
          </p:nvPr>
        </p:nvSpPr>
        <p:spPr/>
        <p:txBody>
          <a:bodyPr/>
          <a:lstStyle/>
          <a:p>
            <a:fld id="{35CBE86F-21CA-4D0D-8FE4-BFCB88BF1FFA}" type="slidenum">
              <a:rPr lang="en-US" smtClean="0"/>
              <a:pPr/>
              <a:t>11</a:t>
            </a:fld>
            <a:endParaRPr lang="en-US"/>
          </a:p>
        </p:txBody>
      </p:sp>
    </p:spTree>
    <p:extLst>
      <p:ext uri="{BB962C8B-B14F-4D97-AF65-F5344CB8AC3E}">
        <p14:creationId xmlns:p14="http://schemas.microsoft.com/office/powerpoint/2010/main" val="3323319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hlinkClick r:id="rId3"/>
              </a:rPr>
              <a:t>http://www.flickr.com/photos/neilconway/3374654634/</a:t>
            </a:r>
            <a:endParaRPr lang="en-US" b="1" dirty="0" smtClean="0"/>
          </a:p>
          <a:p>
            <a:endParaRPr lang="en-US" b="1" dirty="0" smtClean="0"/>
          </a:p>
          <a:p>
            <a:r>
              <a:rPr lang="en-US" b="0" dirty="0" smtClean="0"/>
              <a:t>Some people</a:t>
            </a:r>
            <a:r>
              <a:rPr lang="en-US" b="0" baseline="0" dirty="0" smtClean="0"/>
              <a:t> say that an unconventional career is about finding and following your passion.  One writer, Cal Newport, in a Book “So Good They Can’t Ignore You,” says this is spectacularly bad advice.  Instead, get good at something rare and valuable, and then leverage that for the kind of life you want to live.</a:t>
            </a:r>
            <a:endParaRPr lang="en-US" b="0" dirty="0"/>
          </a:p>
        </p:txBody>
      </p:sp>
      <p:sp>
        <p:nvSpPr>
          <p:cNvPr id="4" name="Slide Number Placeholder 3"/>
          <p:cNvSpPr>
            <a:spLocks noGrp="1"/>
          </p:cNvSpPr>
          <p:nvPr>
            <p:ph type="sldNum" sz="quarter" idx="10"/>
          </p:nvPr>
        </p:nvSpPr>
        <p:spPr/>
        <p:txBody>
          <a:bodyPr/>
          <a:lstStyle/>
          <a:p>
            <a:fld id="{35CBE86F-21CA-4D0D-8FE4-BFCB88BF1FFA}" type="slidenum">
              <a:rPr lang="en-US" smtClean="0"/>
              <a:pPr/>
              <a:t>12</a:t>
            </a:fld>
            <a:endParaRPr lang="en-US"/>
          </a:p>
        </p:txBody>
      </p:sp>
    </p:spTree>
    <p:extLst>
      <p:ext uri="{BB962C8B-B14F-4D97-AF65-F5344CB8AC3E}">
        <p14:creationId xmlns:p14="http://schemas.microsoft.com/office/powerpoint/2010/main" val="3620706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say that an unconventional career is not about</a:t>
            </a:r>
            <a:r>
              <a:rPr lang="en-US" baseline="0" dirty="0" smtClean="0"/>
              <a:t> following your passion, as it is as much about following your curiosity AND becoming good at something rare and valuable.  </a:t>
            </a:r>
            <a:r>
              <a:rPr lang="en-US" baseline="0" dirty="0" smtClean="0"/>
              <a:t>This </a:t>
            </a:r>
            <a:r>
              <a:rPr lang="en-US" baseline="0" dirty="0" smtClean="0"/>
              <a:t>is the era for the insatiably curious.  Resources abound for those who want to home-school themselves in new methods, new topics, new intersections of multidisciplinary thinking.  </a:t>
            </a:r>
            <a:endParaRPr lang="en-US" dirty="0"/>
          </a:p>
        </p:txBody>
      </p:sp>
      <p:sp>
        <p:nvSpPr>
          <p:cNvPr id="4" name="Slide Number Placeholder 3"/>
          <p:cNvSpPr>
            <a:spLocks noGrp="1"/>
          </p:cNvSpPr>
          <p:nvPr>
            <p:ph type="sldNum" sz="quarter" idx="10"/>
          </p:nvPr>
        </p:nvSpPr>
        <p:spPr/>
        <p:txBody>
          <a:bodyPr/>
          <a:lstStyle/>
          <a:p>
            <a:fld id="{35CBE86F-21CA-4D0D-8FE4-BFCB88BF1FFA}" type="slidenum">
              <a:rPr lang="en-US" smtClean="0"/>
              <a:pPr/>
              <a:t>13</a:t>
            </a:fld>
            <a:endParaRPr lang="en-US"/>
          </a:p>
        </p:txBody>
      </p:sp>
    </p:spTree>
    <p:extLst>
      <p:ext uri="{BB962C8B-B14F-4D97-AF65-F5344CB8AC3E}">
        <p14:creationId xmlns:p14="http://schemas.microsoft.com/office/powerpoint/2010/main" val="3308877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http://www.flickr.com/photos/anneh632/5868257585/ </a:t>
            </a:r>
            <a:r>
              <a:rPr lang="en-US" baseline="0" dirty="0" smtClean="0"/>
              <a:t>  </a:t>
            </a:r>
            <a:r>
              <a:rPr lang="en-US" dirty="0" smtClean="0"/>
              <a:t>Creative Common</a:t>
            </a:r>
            <a:r>
              <a:rPr lang="en-US" baseline="0" dirty="0" smtClean="0"/>
              <a:t>s </a:t>
            </a:r>
            <a:r>
              <a:rPr lang="en-US" dirty="0" smtClean="0"/>
              <a:t>Out of power 359/365 by anneh632, on </a:t>
            </a:r>
            <a:r>
              <a:rPr lang="en-US" dirty="0" err="1" smtClean="0"/>
              <a:t>Flickr</a:t>
            </a:r>
            <a:endParaRPr lang="en-US" dirty="0" smtClean="0"/>
          </a:p>
          <a:p>
            <a:endParaRPr lang="en-US" dirty="0" smtClean="0"/>
          </a:p>
          <a:p>
            <a:r>
              <a:rPr lang="en-US" dirty="0" smtClean="0"/>
              <a:t>There is a problem, though, with a highly interesting</a:t>
            </a:r>
            <a:r>
              <a:rPr lang="en-US" baseline="0" dirty="0" smtClean="0"/>
              <a:t> career – when you work long hours</a:t>
            </a:r>
            <a:r>
              <a:rPr lang="en-US" baseline="0" dirty="0" smtClean="0"/>
              <a:t>, </a:t>
            </a:r>
            <a:r>
              <a:rPr lang="en-US" baseline="0" dirty="0" smtClean="0"/>
              <a:t>take work home with you, it becomes the sum total of your personality and your sole source of feedback and gratification.  Sole source contracts are frowned upon in government, and they should be in your life, too.  I’m here to tell you that I’m a recovering work-</a:t>
            </a:r>
            <a:r>
              <a:rPr lang="en-US" baseline="0" dirty="0" err="1" smtClean="0"/>
              <a:t>aholic</a:t>
            </a:r>
            <a:r>
              <a:rPr lang="en-US" baseline="0" dirty="0" smtClean="0"/>
              <a:t>.  I’ve been 100% burnt out.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5CBE86F-21CA-4D0D-8FE4-BFCB88BF1FFA}" type="slidenum">
              <a:rPr lang="en-US" smtClean="0"/>
              <a:pPr/>
              <a:t>14</a:t>
            </a:fld>
            <a:endParaRPr lang="en-US"/>
          </a:p>
        </p:txBody>
      </p:sp>
    </p:spTree>
    <p:extLst>
      <p:ext uri="{BB962C8B-B14F-4D97-AF65-F5344CB8AC3E}">
        <p14:creationId xmlns:p14="http://schemas.microsoft.com/office/powerpoint/2010/main" val="158497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http://www.flickr.com/photos/richardstep/7437996872/</a:t>
            </a:r>
            <a:endParaRPr lang="en-US" dirty="0" smtClean="0"/>
          </a:p>
          <a:p>
            <a:endParaRPr lang="en-US" dirty="0" smtClean="0"/>
          </a:p>
          <a:p>
            <a:r>
              <a:rPr lang="en-US" dirty="0" smtClean="0"/>
              <a:t>This brings me to the second</a:t>
            </a:r>
            <a:r>
              <a:rPr lang="en-US" baseline="0" dirty="0" smtClean="0"/>
              <a:t> lesson:  </a:t>
            </a:r>
            <a:r>
              <a:rPr lang="en-US" dirty="0" smtClean="0"/>
              <a:t>Work Life Balance.  It's a paradox. It's a myth. Whatever you think about it, it’s definitely not a state you achieve, but one you constantly strive for.  And it's absolutely an imperative for innovation. What we pick up from other parts of life influence how we problem-solve and </a:t>
            </a:r>
            <a:r>
              <a:rPr lang="en-US" dirty="0" smtClean="0"/>
              <a:t>invent,</a:t>
            </a:r>
            <a:r>
              <a:rPr lang="en-US" baseline="0" dirty="0" smtClean="0"/>
              <a:t> just like Steve Jobs did with calligraphy.</a:t>
            </a:r>
            <a:endParaRPr lang="en-US" dirty="0"/>
          </a:p>
        </p:txBody>
      </p:sp>
      <p:sp>
        <p:nvSpPr>
          <p:cNvPr id="4" name="Slide Number Placeholder 3"/>
          <p:cNvSpPr>
            <a:spLocks noGrp="1"/>
          </p:cNvSpPr>
          <p:nvPr>
            <p:ph type="sldNum" sz="quarter" idx="10"/>
          </p:nvPr>
        </p:nvSpPr>
        <p:spPr/>
        <p:txBody>
          <a:bodyPr/>
          <a:lstStyle/>
          <a:p>
            <a:fld id="{35CBE86F-21CA-4D0D-8FE4-BFCB88BF1FFA}" type="slidenum">
              <a:rPr lang="en-US" smtClean="0"/>
              <a:pPr/>
              <a:t>15</a:t>
            </a:fld>
            <a:endParaRPr lang="en-US"/>
          </a:p>
        </p:txBody>
      </p:sp>
    </p:spTree>
    <p:extLst>
      <p:ext uri="{BB962C8B-B14F-4D97-AF65-F5344CB8AC3E}">
        <p14:creationId xmlns:p14="http://schemas.microsoft.com/office/powerpoint/2010/main" val="373823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burnt out, you’re no good to anyone at that point – work, family, yourself.  The good news is -</a:t>
            </a:r>
            <a:r>
              <a:rPr lang="en-US" baseline="0" dirty="0" smtClean="0"/>
              <a:t> y</a:t>
            </a:r>
            <a:r>
              <a:rPr lang="en-US" dirty="0" smtClean="0"/>
              <a:t>our hobbies</a:t>
            </a:r>
            <a:r>
              <a:rPr lang="en-US" baseline="0" dirty="0" smtClean="0"/>
              <a:t> can save you.  Rock </a:t>
            </a:r>
            <a:r>
              <a:rPr lang="en-US" baseline="0" dirty="0" smtClean="0"/>
              <a:t>climbing </a:t>
            </a:r>
            <a:r>
              <a:rPr lang="en-US" baseline="0" dirty="0" smtClean="0"/>
              <a:t>taught me problem-solving, and how to handle fear and uncertainty.  Trapeze taught me about </a:t>
            </a:r>
            <a:r>
              <a:rPr lang="en-US" baseline="0" dirty="0" smtClean="0"/>
              <a:t>letting </a:t>
            </a:r>
            <a:r>
              <a:rPr lang="en-US" baseline="0" dirty="0" smtClean="0"/>
              <a:t>go, and the importance of timing.  </a:t>
            </a:r>
            <a:r>
              <a:rPr lang="en-US" baseline="0" dirty="0" err="1" smtClean="0"/>
              <a:t>Improv</a:t>
            </a:r>
            <a:r>
              <a:rPr lang="en-US" baseline="0" dirty="0" smtClean="0"/>
              <a:t> </a:t>
            </a:r>
            <a:r>
              <a:rPr lang="en-US" baseline="0" dirty="0" smtClean="0"/>
              <a:t>taught me to accept </a:t>
            </a:r>
            <a:r>
              <a:rPr lang="en-US" baseline="0" dirty="0" smtClean="0"/>
              <a:t>the reality that’s given to </a:t>
            </a:r>
            <a:r>
              <a:rPr lang="en-US" baseline="0" dirty="0" smtClean="0"/>
              <a:t>me </a:t>
            </a:r>
            <a:r>
              <a:rPr lang="en-US" baseline="0" dirty="0" smtClean="0"/>
              <a:t>and run with </a:t>
            </a:r>
            <a:r>
              <a:rPr lang="en-US" baseline="0" dirty="0" smtClean="0"/>
              <a:t>it.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5CBE86F-21CA-4D0D-8FE4-BFCB88BF1FFA}" type="slidenum">
              <a:rPr lang="en-US" smtClean="0"/>
              <a:pPr/>
              <a:t>16</a:t>
            </a:fld>
            <a:endParaRPr lang="en-US"/>
          </a:p>
        </p:txBody>
      </p:sp>
    </p:spTree>
    <p:extLst>
      <p:ext uri="{BB962C8B-B14F-4D97-AF65-F5344CB8AC3E}">
        <p14:creationId xmlns:p14="http://schemas.microsoft.com/office/powerpoint/2010/main" val="2180624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a:t>
            </a:r>
            <a:r>
              <a:rPr lang="en-US" dirty="0" smtClean="0"/>
              <a:t>summer, I went to a Management Innovation Conference, </a:t>
            </a:r>
            <a:r>
              <a:rPr lang="en-US" dirty="0" smtClean="0"/>
              <a:t>where </a:t>
            </a:r>
            <a:r>
              <a:rPr lang="en-US" dirty="0" smtClean="0"/>
              <a:t>John Mackey, CEO of Whole </a:t>
            </a:r>
            <a:r>
              <a:rPr lang="en-US" dirty="0" smtClean="0"/>
              <a:t>Foods, spoke about </a:t>
            </a:r>
            <a:r>
              <a:rPr lang="en-US" dirty="0" smtClean="0"/>
              <a:t>Conscious Leadership.  He said that 21</a:t>
            </a:r>
            <a:r>
              <a:rPr lang="en-US" baseline="30000" dirty="0" smtClean="0"/>
              <a:t>st</a:t>
            </a:r>
            <a:r>
              <a:rPr lang="en-US" dirty="0" smtClean="0"/>
              <a:t> Century challenges </a:t>
            </a:r>
            <a:r>
              <a:rPr lang="en-US" dirty="0" smtClean="0"/>
              <a:t>require </a:t>
            </a:r>
            <a:r>
              <a:rPr lang="en-US" dirty="0" smtClean="0"/>
              <a:t>leaders who </a:t>
            </a:r>
            <a:r>
              <a:rPr lang="en-US" dirty="0" smtClean="0"/>
              <a:t>have</a:t>
            </a:r>
            <a:r>
              <a:rPr lang="en-US" baseline="0" dirty="0" smtClean="0"/>
              <a:t> E</a:t>
            </a:r>
            <a:r>
              <a:rPr lang="en-US" dirty="0" smtClean="0"/>
              <a:t>motional Intelligence </a:t>
            </a:r>
            <a:r>
              <a:rPr lang="en-US" baseline="0" dirty="0" smtClean="0"/>
              <a:t>Spiritual </a:t>
            </a:r>
            <a:r>
              <a:rPr lang="en-US" baseline="0" dirty="0" smtClean="0"/>
              <a:t>or Values </a:t>
            </a:r>
            <a:r>
              <a:rPr lang="en-US" baseline="0" dirty="0" smtClean="0"/>
              <a:t>intelligence, </a:t>
            </a:r>
            <a:r>
              <a:rPr lang="en-US" baseline="0" dirty="0" smtClean="0"/>
              <a:t>and Systems </a:t>
            </a:r>
            <a:r>
              <a:rPr lang="en-US" baseline="0" dirty="0" smtClean="0"/>
              <a:t>Intelligence.  Manage yourself, your relationships, discern purpose, see the system as a whole.</a:t>
            </a:r>
          </a:p>
        </p:txBody>
      </p:sp>
      <p:sp>
        <p:nvSpPr>
          <p:cNvPr id="4" name="Slide Number Placeholder 3"/>
          <p:cNvSpPr>
            <a:spLocks noGrp="1"/>
          </p:cNvSpPr>
          <p:nvPr>
            <p:ph type="sldNum" sz="quarter" idx="10"/>
          </p:nvPr>
        </p:nvSpPr>
        <p:spPr/>
        <p:txBody>
          <a:bodyPr/>
          <a:lstStyle/>
          <a:p>
            <a:fld id="{35CBE86F-21CA-4D0D-8FE4-BFCB88BF1FFA}" type="slidenum">
              <a:rPr lang="en-US" smtClean="0"/>
              <a:pPr/>
              <a:t>17</a:t>
            </a:fld>
            <a:endParaRPr lang="en-US"/>
          </a:p>
        </p:txBody>
      </p:sp>
    </p:spTree>
    <p:extLst>
      <p:ext uri="{BB962C8B-B14F-4D97-AF65-F5344CB8AC3E}">
        <p14:creationId xmlns:p14="http://schemas.microsoft.com/office/powerpoint/2010/main" val="2496293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This point is so important, that I’m going to double</a:t>
            </a:r>
            <a:r>
              <a:rPr lang="en-US" sz="1600" baseline="0" dirty="0" smtClean="0"/>
              <a:t> this slide.  Your hobbies give you another place to practice these </a:t>
            </a:r>
            <a:r>
              <a:rPr lang="en-US" sz="1600" baseline="0" dirty="0" smtClean="0"/>
              <a:t>skills.  Know </a:t>
            </a:r>
            <a:r>
              <a:rPr lang="en-US" sz="1600" baseline="0" dirty="0" smtClean="0"/>
              <a:t>yourself, </a:t>
            </a:r>
            <a:r>
              <a:rPr lang="en-US" sz="1600" baseline="0" dirty="0" smtClean="0"/>
              <a:t>in and outside </a:t>
            </a:r>
            <a:r>
              <a:rPr lang="en-US" sz="1600" baseline="0" dirty="0" smtClean="0"/>
              <a:t>work</a:t>
            </a:r>
            <a:r>
              <a:rPr lang="en-US" sz="1600" baseline="0" dirty="0" smtClean="0"/>
              <a:t>, what </a:t>
            </a:r>
            <a:r>
              <a:rPr lang="en-US" sz="1600" baseline="0" dirty="0" smtClean="0"/>
              <a:t>makes you tick?  What are your strengths?  Your weaknesses</a:t>
            </a:r>
            <a:r>
              <a:rPr lang="en-US" sz="1600" baseline="0" dirty="0" smtClean="0"/>
              <a:t>?  What </a:t>
            </a:r>
            <a:r>
              <a:rPr lang="en-US" sz="1600" baseline="0" dirty="0" smtClean="0"/>
              <a:t>are your values? </a:t>
            </a:r>
            <a:r>
              <a:rPr lang="en-US" sz="1600" baseline="0" dirty="0" smtClean="0"/>
              <a:t> Systems </a:t>
            </a:r>
            <a:r>
              <a:rPr lang="en-US" sz="1600" baseline="0" dirty="0" smtClean="0"/>
              <a:t>intelligence – remember that box – it’s bigger and more complicated than you think.  Your job is to find the edges.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p:txBody>
      </p:sp>
      <p:sp>
        <p:nvSpPr>
          <p:cNvPr id="4" name="Slide Number Placeholder 3"/>
          <p:cNvSpPr>
            <a:spLocks noGrp="1"/>
          </p:cNvSpPr>
          <p:nvPr>
            <p:ph type="sldNum" sz="quarter" idx="10"/>
          </p:nvPr>
        </p:nvSpPr>
        <p:spPr/>
        <p:txBody>
          <a:bodyPr/>
          <a:lstStyle/>
          <a:p>
            <a:fld id="{35CBE86F-21CA-4D0D-8FE4-BFCB88BF1FFA}" type="slidenum">
              <a:rPr lang="en-US" smtClean="0"/>
              <a:pPr/>
              <a:t>18</a:t>
            </a:fld>
            <a:endParaRPr lang="en-US"/>
          </a:p>
        </p:txBody>
      </p:sp>
    </p:spTree>
    <p:extLst>
      <p:ext uri="{BB962C8B-B14F-4D97-AF65-F5344CB8AC3E}">
        <p14:creationId xmlns:p14="http://schemas.microsoft.com/office/powerpoint/2010/main" val="158487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Innovating</a:t>
            </a:r>
            <a:r>
              <a:rPr lang="en-US" sz="1200" kern="1200" baseline="0" dirty="0" smtClean="0">
                <a:solidFill>
                  <a:schemeClr val="tx1"/>
                </a:solidFill>
                <a:latin typeface="+mn-lt"/>
                <a:ea typeface="+mn-ea"/>
                <a:cs typeface="+mn-cs"/>
              </a:rPr>
              <a:t> in a bureaucracy is difficult.  If your job is the sum total of your existence, you’ll crack long before the organization does. H</a:t>
            </a:r>
            <a:r>
              <a:rPr lang="en-US" sz="1200" kern="1200" dirty="0" smtClean="0">
                <a:solidFill>
                  <a:schemeClr val="tx1"/>
                </a:solidFill>
                <a:latin typeface="+mn-lt"/>
                <a:ea typeface="+mn-ea"/>
                <a:cs typeface="+mn-cs"/>
              </a:rPr>
              <a:t>obbies helps build resilience.  Learning how to do new things when the bureaucracy doesn’t want to</a:t>
            </a:r>
            <a:r>
              <a:rPr lang="en-US" sz="1200" kern="1200" baseline="0" dirty="0" smtClean="0">
                <a:solidFill>
                  <a:schemeClr val="tx1"/>
                </a:solidFill>
                <a:latin typeface="+mn-lt"/>
                <a:ea typeface="+mn-ea"/>
                <a:cs typeface="+mn-cs"/>
              </a:rPr>
              <a:t> helps with your own sense of self-efficacy.  Resilience is also about reaching out to ask questions, to ask for help.</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CBE86F-21CA-4D0D-8FE4-BFCB88BF1FFA}" type="slidenum">
              <a:rPr lang="en-US" smtClean="0"/>
              <a:pPr/>
              <a:t>19</a:t>
            </a:fld>
            <a:endParaRPr lang="en-US"/>
          </a:p>
        </p:txBody>
      </p:sp>
    </p:spTree>
    <p:extLst>
      <p:ext uri="{BB962C8B-B14F-4D97-AF65-F5344CB8AC3E}">
        <p14:creationId xmlns:p14="http://schemas.microsoft.com/office/powerpoint/2010/main" val="3684634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http://www.flickr.com/photos/exlibris/1430818242/</a:t>
            </a:r>
            <a:endParaRPr lang="en-US" dirty="0" smtClean="0"/>
          </a:p>
          <a:p>
            <a:endParaRPr lang="en-US" sz="1200" kern="120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 hope my experience will inspire you to be the unconventional magical person in </a:t>
            </a:r>
            <a:r>
              <a:rPr lang="en-US" sz="1200" kern="1200" baseline="0" dirty="0" smtClean="0">
                <a:solidFill>
                  <a:schemeClr val="tx1"/>
                </a:solidFill>
                <a:latin typeface="+mn-lt"/>
                <a:ea typeface="+mn-ea"/>
                <a:cs typeface="+mn-cs"/>
              </a:rPr>
              <a:t>the room.  </a:t>
            </a:r>
            <a:r>
              <a:rPr lang="en-US" sz="1200" kern="1200" baseline="0" dirty="0" smtClean="0">
                <a:solidFill>
                  <a:schemeClr val="tx1"/>
                </a:solidFill>
                <a:latin typeface="+mn-lt"/>
                <a:ea typeface="+mn-ea"/>
                <a:cs typeface="+mn-cs"/>
              </a:rPr>
              <a:t>It’s not an easy </a:t>
            </a:r>
            <a:r>
              <a:rPr lang="en-US" sz="1200" kern="1200" baseline="0" dirty="0" smtClean="0">
                <a:solidFill>
                  <a:schemeClr val="tx1"/>
                </a:solidFill>
                <a:latin typeface="+mn-lt"/>
                <a:ea typeface="+mn-ea"/>
                <a:cs typeface="+mn-cs"/>
              </a:rPr>
              <a:t>role, </a:t>
            </a:r>
            <a:r>
              <a:rPr lang="en-US" sz="1200" kern="1200" baseline="0" dirty="0" smtClean="0">
                <a:solidFill>
                  <a:schemeClr val="tx1"/>
                </a:solidFill>
                <a:latin typeface="+mn-lt"/>
                <a:ea typeface="+mn-ea"/>
                <a:cs typeface="+mn-cs"/>
              </a:rPr>
              <a:t>it’s a necessary one.  The magic happens at the multidisciplinary intersections, not the straight </a:t>
            </a:r>
            <a:r>
              <a:rPr lang="en-US" sz="1200" kern="1200" baseline="0" dirty="0" smtClean="0">
                <a:solidFill>
                  <a:schemeClr val="tx1"/>
                </a:solidFill>
                <a:latin typeface="+mn-lt"/>
                <a:ea typeface="+mn-ea"/>
                <a:cs typeface="+mn-cs"/>
              </a:rPr>
              <a:t>paths.  </a:t>
            </a:r>
            <a:r>
              <a:rPr lang="en-US" sz="1200" kern="1200" baseline="0" dirty="0" smtClean="0">
                <a:solidFill>
                  <a:schemeClr val="tx1"/>
                </a:solidFill>
                <a:latin typeface="+mn-lt"/>
                <a:ea typeface="+mn-ea"/>
                <a:cs typeface="+mn-cs"/>
              </a:rPr>
              <a:t>Those intersections can pass you by, if you’re not paying attention.  To catch them – you </a:t>
            </a:r>
            <a:r>
              <a:rPr lang="en-US" sz="1200" kern="1200" baseline="0" dirty="0" smtClean="0">
                <a:solidFill>
                  <a:schemeClr val="tx1"/>
                </a:solidFill>
                <a:latin typeface="+mn-lt"/>
                <a:ea typeface="+mn-ea"/>
                <a:cs typeface="+mn-cs"/>
              </a:rPr>
              <a:t>need </a:t>
            </a:r>
            <a:r>
              <a:rPr lang="en-US" sz="1200" kern="1200" baseline="0" dirty="0" smtClean="0">
                <a:solidFill>
                  <a:schemeClr val="tx1"/>
                </a:solidFill>
                <a:latin typeface="+mn-lt"/>
                <a:ea typeface="+mn-ea"/>
                <a:cs typeface="+mn-cs"/>
              </a:rPr>
              <a:t>two things:  your curiosity and work-life balance.</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CBE86F-21CA-4D0D-8FE4-BFCB88BF1FFA}" type="slidenum">
              <a:rPr lang="en-US" smtClean="0"/>
              <a:pPr/>
              <a:t>2</a:t>
            </a:fld>
            <a:endParaRPr lang="en-US"/>
          </a:p>
        </p:txBody>
      </p:sp>
    </p:spTree>
    <p:extLst>
      <p:ext uri="{BB962C8B-B14F-4D97-AF65-F5344CB8AC3E}">
        <p14:creationId xmlns:p14="http://schemas.microsoft.com/office/powerpoint/2010/main" val="1179696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http://www.flickr.com/photos/cosmickitty/144223623/</a:t>
            </a:r>
            <a:endParaRPr lang="en-US" dirty="0" smtClean="0"/>
          </a:p>
          <a:p>
            <a:endParaRPr lang="en-US" dirty="0" smtClean="0"/>
          </a:p>
          <a:p>
            <a:r>
              <a:rPr lang="en-US" dirty="0" smtClean="0"/>
              <a:t>Here’s a quote</a:t>
            </a:r>
            <a:r>
              <a:rPr lang="en-US" baseline="0" dirty="0" smtClean="0"/>
              <a:t> </a:t>
            </a:r>
            <a:r>
              <a:rPr lang="en-US" dirty="0" smtClean="0"/>
              <a:t>from </a:t>
            </a:r>
            <a:r>
              <a:rPr lang="en-US" dirty="0" smtClean="0"/>
              <a:t>Sheryl Sandberg,</a:t>
            </a:r>
            <a:r>
              <a:rPr lang="en-US" baseline="0" dirty="0" smtClean="0"/>
              <a:t> COO of </a:t>
            </a:r>
            <a:r>
              <a:rPr lang="en-US" baseline="0" dirty="0" smtClean="0"/>
              <a:t>Facebook:  </a:t>
            </a:r>
            <a:r>
              <a:rPr lang="en-US" dirty="0" smtClean="0"/>
              <a:t>Your</a:t>
            </a:r>
            <a:r>
              <a:rPr lang="en-US" baseline="0" dirty="0" smtClean="0"/>
              <a:t> </a:t>
            </a:r>
            <a:r>
              <a:rPr lang="en-US" baseline="0" dirty="0" smtClean="0"/>
              <a:t>career is not a ladder, </a:t>
            </a:r>
            <a:r>
              <a:rPr lang="en-US" baseline="0" dirty="0" smtClean="0"/>
              <a:t>it’s </a:t>
            </a:r>
            <a:r>
              <a:rPr lang="en-US" baseline="0" dirty="0" smtClean="0"/>
              <a:t>a jungle </a:t>
            </a:r>
            <a:r>
              <a:rPr lang="en-US" baseline="0" dirty="0" smtClean="0"/>
              <a:t>gym. Look </a:t>
            </a:r>
            <a:r>
              <a:rPr lang="en-US" baseline="0" dirty="0" smtClean="0"/>
              <a:t>for </a:t>
            </a:r>
            <a:r>
              <a:rPr lang="en-US" baseline="0" dirty="0" smtClean="0"/>
              <a:t>opportunities. Look </a:t>
            </a:r>
            <a:r>
              <a:rPr lang="en-US" baseline="0" dirty="0" smtClean="0"/>
              <a:t>for </a:t>
            </a:r>
            <a:r>
              <a:rPr lang="en-US" baseline="0" dirty="0" smtClean="0"/>
              <a:t>growth. Look </a:t>
            </a:r>
            <a:r>
              <a:rPr lang="en-US" baseline="0" dirty="0" smtClean="0"/>
              <a:t>for </a:t>
            </a:r>
            <a:r>
              <a:rPr lang="en-US" baseline="0" dirty="0" smtClean="0"/>
              <a:t>impact. Look </a:t>
            </a:r>
            <a:r>
              <a:rPr lang="en-US" baseline="0" dirty="0" smtClean="0"/>
              <a:t>for </a:t>
            </a:r>
            <a:r>
              <a:rPr lang="en-US" baseline="0" dirty="0" smtClean="0"/>
              <a:t>mission. Move </a:t>
            </a:r>
            <a:r>
              <a:rPr lang="en-US" baseline="0" dirty="0" smtClean="0"/>
              <a:t>sideways.  Move down.  Move on. </a:t>
            </a:r>
            <a:r>
              <a:rPr lang="en-US" baseline="0" dirty="0" smtClean="0"/>
              <a:t> Move off. Build </a:t>
            </a:r>
            <a:r>
              <a:rPr lang="en-US" baseline="0" dirty="0" smtClean="0"/>
              <a:t>your skills.  Not your </a:t>
            </a:r>
            <a:r>
              <a:rPr lang="en-US" baseline="0" dirty="0" smtClean="0"/>
              <a:t>resume.  I say, you </a:t>
            </a:r>
            <a:r>
              <a:rPr lang="en-US" baseline="0" dirty="0" smtClean="0"/>
              <a:t>need two </a:t>
            </a:r>
            <a:r>
              <a:rPr lang="en-US" baseline="0" dirty="0" smtClean="0"/>
              <a:t>things for the ride -  </a:t>
            </a:r>
            <a:r>
              <a:rPr lang="en-US" baseline="0" dirty="0" smtClean="0"/>
              <a:t>your curiosity, and work-life balance.  Everything else will follow.</a:t>
            </a:r>
            <a:endParaRPr lang="en-US" dirty="0"/>
          </a:p>
        </p:txBody>
      </p:sp>
      <p:sp>
        <p:nvSpPr>
          <p:cNvPr id="4" name="Slide Number Placeholder 3"/>
          <p:cNvSpPr>
            <a:spLocks noGrp="1"/>
          </p:cNvSpPr>
          <p:nvPr>
            <p:ph type="sldNum" sz="quarter" idx="10"/>
          </p:nvPr>
        </p:nvSpPr>
        <p:spPr/>
        <p:txBody>
          <a:bodyPr/>
          <a:lstStyle/>
          <a:p>
            <a:fld id="{35CBE86F-21CA-4D0D-8FE4-BFCB88BF1FFA}" type="slidenum">
              <a:rPr lang="en-US" smtClean="0"/>
              <a:pPr/>
              <a:t>20</a:t>
            </a:fld>
            <a:endParaRPr lang="en-US"/>
          </a:p>
        </p:txBody>
      </p:sp>
    </p:spTree>
    <p:extLst>
      <p:ext uri="{BB962C8B-B14F-4D97-AF65-F5344CB8AC3E}">
        <p14:creationId xmlns:p14="http://schemas.microsoft.com/office/powerpoint/2010/main" val="425079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http://www.flickr.com/photos/breakfastcore/1222785819/</a:t>
            </a:r>
            <a:r>
              <a:rPr lang="en-US" baseline="0" dirty="0" smtClean="0"/>
              <a:t>  </a:t>
            </a:r>
            <a:r>
              <a:rPr lang="en-US" sz="1200" kern="1200" baseline="0" dirty="0" smtClean="0">
                <a:solidFill>
                  <a:schemeClr val="tx1"/>
                </a:solidFill>
                <a:latin typeface="+mn-lt"/>
                <a:ea typeface="+mn-ea"/>
                <a:cs typeface="+mn-cs"/>
              </a:rPr>
              <a:t>Creative Commons Generation X by Douglas Copland by Breakfast for Dinner, on </a:t>
            </a:r>
            <a:r>
              <a:rPr lang="en-US" sz="1200" kern="1200" baseline="0" dirty="0" err="1" smtClean="0">
                <a:solidFill>
                  <a:schemeClr val="tx1"/>
                </a:solidFill>
                <a:latin typeface="+mn-lt"/>
                <a:ea typeface="+mn-ea"/>
                <a:cs typeface="+mn-cs"/>
              </a:rPr>
              <a:t>Flickr</a:t>
            </a: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When examining my career from a Gen X point of view, I feel like one characteristic that stands out precisely because I was born in 1973:  Whenever I make a career move, I’m doing it on shifting ground.  Some say that can make Gen X apathetic.  Or it can make us more resilient and adaptable.</a:t>
            </a:r>
          </a:p>
        </p:txBody>
      </p:sp>
      <p:sp>
        <p:nvSpPr>
          <p:cNvPr id="4" name="Slide Number Placeholder 3"/>
          <p:cNvSpPr>
            <a:spLocks noGrp="1"/>
          </p:cNvSpPr>
          <p:nvPr>
            <p:ph type="sldNum" sz="quarter" idx="10"/>
          </p:nvPr>
        </p:nvSpPr>
        <p:spPr/>
        <p:txBody>
          <a:bodyPr/>
          <a:lstStyle/>
          <a:p>
            <a:pPr>
              <a:defRPr/>
            </a:pPr>
            <a:fld id="{0EC0165B-2B3E-4083-9654-75B47972EBB3}" type="slidenum">
              <a:rPr lang="en-GB" smtClean="0"/>
              <a:pPr>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1991</a:t>
            </a:r>
            <a:r>
              <a:rPr lang="en-US" baseline="0" dirty="0" smtClean="0"/>
              <a:t> – I’m a college freshman. There’s an attempted coup in the USSR.  Shortly after Gorbachev resigns, and six new countries appear. my teachers, who had been teaching the Cold War for so long, admitted they didn’t know what to teach us about international politics. That year the web makes its public debut, although it didn’t come to my school until 1995.</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baseline="0" dirty="0" smtClean="0"/>
              <a:t>in band camp – seriously – when they announced that an attempted coup had occurred in the USSR.  Shortly after Gorbachev resigns, and six new countries </a:t>
            </a:r>
            <a:r>
              <a:rPr lang="en-US" baseline="0" dirty="0" smtClean="0"/>
              <a:t>appear.  Later </a:t>
            </a:r>
            <a:r>
              <a:rPr lang="en-US" baseline="0" dirty="0" smtClean="0"/>
              <a:t>my teachers, who had been teaching the Cold War for so long, admitted they didn’t know what to teach us about international politics</a:t>
            </a:r>
            <a:r>
              <a:rPr lang="en-US" baseline="0" dirty="0" smtClean="0"/>
              <a:t>.  1991 saw the public birth of the world wide web, although it didn’t come to my school until 1995.</a:t>
            </a:r>
            <a:endParaRPr lang="en-US" dirty="0"/>
          </a:p>
        </p:txBody>
      </p:sp>
      <p:sp>
        <p:nvSpPr>
          <p:cNvPr id="4" name="Slide Number Placeholder 3"/>
          <p:cNvSpPr>
            <a:spLocks noGrp="1"/>
          </p:cNvSpPr>
          <p:nvPr>
            <p:ph type="sldNum" sz="quarter" idx="10"/>
          </p:nvPr>
        </p:nvSpPr>
        <p:spPr/>
        <p:txBody>
          <a:bodyPr/>
          <a:lstStyle/>
          <a:p>
            <a:pPr>
              <a:defRPr/>
            </a:pPr>
            <a:fld id="{0EC0165B-2B3E-4083-9654-75B47972EBB3}"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http://commons.wikimedia.org/wiki/File:National_Park_Service_9-11_Statue_of_Liberty_and_WTC.jpg</a:t>
            </a:r>
            <a:endParaRPr lang="en-US" dirty="0" smtClean="0"/>
          </a:p>
          <a:p>
            <a:r>
              <a:rPr lang="en-US" dirty="0" smtClean="0">
                <a:hlinkClick r:id="rId4"/>
              </a:rPr>
              <a:t>http://commons.wikimedia.org/wiki/File:Pentagon_on_9.11.jpg</a:t>
            </a:r>
            <a:endParaRPr lang="en-US" dirty="0" smtClean="0"/>
          </a:p>
          <a:p>
            <a:endParaRPr lang="en-US" dirty="0" smtClean="0"/>
          </a:p>
          <a:p>
            <a:r>
              <a:rPr lang="en-US" dirty="0" smtClean="0"/>
              <a:t>September</a:t>
            </a:r>
            <a:r>
              <a:rPr lang="en-US" baseline="0" dirty="0" smtClean="0"/>
              <a:t> 10, 2001.  My first day as a Foreign Service Officer.  Every entry level officer is supposed to do at least one consular tour - </a:t>
            </a:r>
            <a:r>
              <a:rPr lang="en-US" sz="1200" b="0" i="0" kern="1200" baseline="0" dirty="0" smtClean="0">
                <a:solidFill>
                  <a:schemeClr val="tx1"/>
                </a:solidFill>
                <a:latin typeface="+mn-lt"/>
                <a:ea typeface="+mn-ea"/>
                <a:cs typeface="+mn-cs"/>
              </a:rPr>
              <a:t>c</a:t>
            </a:r>
            <a:r>
              <a:rPr lang="en-US" sz="1200" b="0" i="0" kern="1200" dirty="0" smtClean="0">
                <a:solidFill>
                  <a:schemeClr val="tx1"/>
                </a:solidFill>
                <a:latin typeface="+mn-lt"/>
                <a:ea typeface="+mn-ea"/>
                <a:cs typeface="+mn-cs"/>
              </a:rPr>
              <a:t>onsular officers also are the people responsible for issuing U.S. entry visas to foreigners.  After 9/11, that fall we</a:t>
            </a:r>
            <a:r>
              <a:rPr lang="en-US" sz="1200" b="0" i="0" kern="1200" baseline="0" dirty="0" smtClean="0">
                <a:solidFill>
                  <a:schemeClr val="tx1"/>
                </a:solidFill>
                <a:latin typeface="+mn-lt"/>
                <a:ea typeface="+mn-ea"/>
                <a:cs typeface="+mn-cs"/>
              </a:rPr>
              <a:t> were told – we’ll teach you the consular function, but we can’t tell you how it’s going to change. </a:t>
            </a:r>
          </a:p>
          <a:p>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 note to self – Washington Times Quote = systems thinking</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“I think about this every day,” said Maura </a:t>
            </a:r>
            <a:r>
              <a:rPr lang="en-US" sz="1200" b="0" i="0" kern="1200" dirty="0" err="1" smtClean="0">
                <a:solidFill>
                  <a:schemeClr val="tx1"/>
                </a:solidFill>
                <a:latin typeface="+mn-lt"/>
                <a:ea typeface="+mn-ea"/>
                <a:cs typeface="+mn-cs"/>
              </a:rPr>
              <a:t>Harty</a:t>
            </a:r>
            <a:r>
              <a:rPr lang="en-US" sz="1200" b="0" i="0" kern="1200" dirty="0" smtClean="0">
                <a:solidFill>
                  <a:schemeClr val="tx1"/>
                </a:solidFill>
                <a:latin typeface="+mn-lt"/>
                <a:ea typeface="+mn-ea"/>
                <a:cs typeface="+mn-cs"/>
              </a:rPr>
              <a:t>, assistant secretary of state for consular affairs. “Since September 11, we are always looking at all of the moving parts and pieces.”</a:t>
            </a:r>
          </a:p>
          <a:p>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Read more: </a:t>
            </a:r>
            <a:r>
              <a:rPr lang="en-US" sz="1200" b="0" i="0" u="none" strike="noStrike" kern="1200" dirty="0" smtClean="0">
                <a:solidFill>
                  <a:schemeClr val="tx1"/>
                </a:solidFill>
                <a:latin typeface="+mn-lt"/>
                <a:ea typeface="+mn-ea"/>
                <a:cs typeface="+mn-cs"/>
                <a:hlinkClick r:id="rId5"/>
              </a:rPr>
              <a:t>http://www.washingtontimes.com/news/2004/mar/29/20040329-011625-4149r/#ixzz2E7ofTFUK</a:t>
            </a:r>
            <a:r>
              <a:rPr lang="en-US" sz="1200" b="0" i="0" kern="1200" dirty="0" smtClean="0">
                <a:solidFill>
                  <a:schemeClr val="tx1"/>
                </a:solidFill>
                <a:latin typeface="+mn-lt"/>
                <a:ea typeface="+mn-ea"/>
                <a:cs typeface="+mn-cs"/>
              </a:rPr>
              <a:t>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Follow us: </a:t>
            </a:r>
            <a:r>
              <a:rPr lang="en-US" sz="1200" b="0" i="0" u="none" strike="noStrike" kern="1200" dirty="0" smtClean="0">
                <a:solidFill>
                  <a:schemeClr val="tx1"/>
                </a:solidFill>
                <a:latin typeface="+mn-lt"/>
                <a:ea typeface="+mn-ea"/>
                <a:cs typeface="+mn-cs"/>
                <a:hlinkClick r:id="rId6"/>
              </a:rPr>
              <a:t>@</a:t>
            </a:r>
            <a:r>
              <a:rPr lang="en-US" sz="1200" b="0" i="0" u="none" strike="noStrike" kern="1200" dirty="0" err="1" smtClean="0">
                <a:solidFill>
                  <a:schemeClr val="tx1"/>
                </a:solidFill>
                <a:latin typeface="+mn-lt"/>
                <a:ea typeface="+mn-ea"/>
                <a:cs typeface="+mn-cs"/>
                <a:hlinkClick r:id="rId6"/>
              </a:rPr>
              <a:t>washtimes</a:t>
            </a:r>
            <a:r>
              <a:rPr lang="en-US" sz="1200" b="0" i="0" u="none" strike="noStrike" kern="1200" dirty="0" smtClean="0">
                <a:solidFill>
                  <a:schemeClr val="tx1"/>
                </a:solidFill>
                <a:latin typeface="+mn-lt"/>
                <a:ea typeface="+mn-ea"/>
                <a:cs typeface="+mn-cs"/>
                <a:hlinkClick r:id="rId6"/>
              </a:rPr>
              <a:t> on Twitter</a:t>
            </a:r>
            <a:endParaRPr lang="en-US" dirty="0" smtClean="0"/>
          </a:p>
          <a:p>
            <a:endParaRPr lang="en-US" dirty="0"/>
          </a:p>
        </p:txBody>
      </p:sp>
      <p:sp>
        <p:nvSpPr>
          <p:cNvPr id="4" name="Slide Number Placeholder 3"/>
          <p:cNvSpPr>
            <a:spLocks noGrp="1"/>
          </p:cNvSpPr>
          <p:nvPr>
            <p:ph type="sldNum" sz="quarter" idx="10"/>
          </p:nvPr>
        </p:nvSpPr>
        <p:spPr/>
        <p:txBody>
          <a:bodyPr/>
          <a:lstStyle/>
          <a:p>
            <a:fld id="{35CBE86F-21CA-4D0D-8FE4-BFCB88BF1FFA}" type="slidenum">
              <a:rPr lang="en-US" smtClean="0"/>
              <a:pPr/>
              <a:t>5</a:t>
            </a:fld>
            <a:endParaRPr lang="en-US"/>
          </a:p>
        </p:txBody>
      </p:sp>
    </p:spTree>
    <p:extLst>
      <p:ext uri="{BB962C8B-B14F-4D97-AF65-F5344CB8AC3E}">
        <p14:creationId xmlns:p14="http://schemas.microsoft.com/office/powerpoint/2010/main" val="1111237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http://commons.wikimedia.org/wiki/File:Facebook_icon.svg</a:t>
            </a:r>
            <a:endParaRPr lang="en-US" dirty="0" smtClean="0"/>
          </a:p>
          <a:p>
            <a:r>
              <a:rPr lang="en-US" dirty="0" smtClean="0">
                <a:hlinkClick r:id="rId4"/>
              </a:rPr>
              <a:t>http://commons.wikimedia.org/wiki/File:Solid_color_You_Tube_logo.png</a:t>
            </a:r>
            <a:endParaRPr lang="en-US" dirty="0" smtClean="0"/>
          </a:p>
          <a:p>
            <a:r>
              <a:rPr lang="en-US" dirty="0" smtClean="0">
                <a:hlinkClick r:id="rId5"/>
              </a:rPr>
              <a:t>https://twitter.com/logo</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 I’m overseas, another shift starts happening</a:t>
            </a:r>
            <a:r>
              <a:rPr lang="en-US" baseline="0" dirty="0" smtClean="0"/>
              <a:t> – the arrival of social media on the landscape.  It took a while for this shift to affect organizations.  As Clay </a:t>
            </a:r>
            <a:r>
              <a:rPr lang="en-US" baseline="0" dirty="0" err="1" smtClean="0"/>
              <a:t>Shirky</a:t>
            </a:r>
            <a:r>
              <a:rPr lang="en-US" baseline="0" dirty="0" smtClean="0"/>
              <a:t> has said </a:t>
            </a:r>
            <a:r>
              <a:rPr lang="en-US" sz="1200" dirty="0" smtClean="0">
                <a:latin typeface="Britannic Bold" pitchFamily="34" charset="0"/>
              </a:rPr>
              <a:t>“Communications tools don't get socially interesting until they get technologically boring.” </a:t>
            </a:r>
            <a:r>
              <a:rPr lang="en-US" sz="1200" baseline="0" dirty="0" smtClean="0">
                <a:latin typeface="Britannic Bold" pitchFamily="34" charset="0"/>
              </a:rPr>
              <a:t>  The Gov2.0 movement arrived 4 years later.  And once again, there are no classes you can take for this.</a:t>
            </a:r>
            <a:endParaRPr lang="en-US" sz="1200" dirty="0" smtClean="0">
              <a:latin typeface="Britannic Bold" pitchFamily="34" charset="0"/>
            </a:endParaRPr>
          </a:p>
        </p:txBody>
      </p:sp>
      <p:sp>
        <p:nvSpPr>
          <p:cNvPr id="4" name="Slide Number Placeholder 3"/>
          <p:cNvSpPr>
            <a:spLocks noGrp="1"/>
          </p:cNvSpPr>
          <p:nvPr>
            <p:ph type="sldNum" sz="quarter" idx="10"/>
          </p:nvPr>
        </p:nvSpPr>
        <p:spPr/>
        <p:txBody>
          <a:bodyPr/>
          <a:lstStyle/>
          <a:p>
            <a:fld id="{35CBE86F-21CA-4D0D-8FE4-BFCB88BF1FFA}" type="slidenum">
              <a:rPr lang="en-US" smtClean="0"/>
              <a:pPr/>
              <a:t>6</a:t>
            </a:fld>
            <a:endParaRPr lang="en-US"/>
          </a:p>
        </p:txBody>
      </p:sp>
    </p:spTree>
    <p:extLst>
      <p:ext uri="{BB962C8B-B14F-4D97-AF65-F5344CB8AC3E}">
        <p14:creationId xmlns:p14="http://schemas.microsoft.com/office/powerpoint/2010/main" val="2630700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 photo</a:t>
            </a:r>
          </a:p>
          <a:p>
            <a:endParaRPr lang="en-US" dirty="0" smtClean="0"/>
          </a:p>
          <a:p>
            <a:r>
              <a:rPr lang="en-US" dirty="0" smtClean="0"/>
              <a:t>Meanwhile, I’m in Ghana, my first posting</a:t>
            </a:r>
            <a:r>
              <a:rPr lang="en-US" baseline="0" dirty="0" smtClean="0"/>
              <a:t>.  As I started</a:t>
            </a:r>
            <a:r>
              <a:rPr lang="en-US" dirty="0" smtClean="0"/>
              <a:t> consular work, it</a:t>
            </a:r>
            <a:r>
              <a:rPr lang="en-US" baseline="0" dirty="0" smtClean="0"/>
              <a:t> wasn’t just the raison </a:t>
            </a:r>
            <a:r>
              <a:rPr lang="en-US" baseline="0" dirty="0" err="1" smtClean="0"/>
              <a:t>d’etre</a:t>
            </a:r>
            <a:r>
              <a:rPr lang="en-US" baseline="0" dirty="0" smtClean="0"/>
              <a:t> of visa policy that was unclear. What do you do when a man like this appears at your visa window? Is he a chief?  Is he really?  Is he rich? Is he likely to come back to Ghana?  Am I the first American consular officer ask this?  Why don’t we have field guide to Ghanaian culture?</a:t>
            </a:r>
            <a:endParaRPr lang="en-US" dirty="0"/>
          </a:p>
        </p:txBody>
      </p:sp>
      <p:sp>
        <p:nvSpPr>
          <p:cNvPr id="4" name="Slide Number Placeholder 3"/>
          <p:cNvSpPr>
            <a:spLocks noGrp="1"/>
          </p:cNvSpPr>
          <p:nvPr>
            <p:ph type="sldNum" sz="quarter" idx="10"/>
          </p:nvPr>
        </p:nvSpPr>
        <p:spPr/>
        <p:txBody>
          <a:bodyPr/>
          <a:lstStyle/>
          <a:p>
            <a:fld id="{35CBE86F-21CA-4D0D-8FE4-BFCB88BF1FFA}" type="slidenum">
              <a:rPr lang="en-US" smtClean="0"/>
              <a:pPr/>
              <a:t>7</a:t>
            </a:fld>
            <a:endParaRPr lang="en-US"/>
          </a:p>
        </p:txBody>
      </p:sp>
    </p:spTree>
    <p:extLst>
      <p:ext uri="{BB962C8B-B14F-4D97-AF65-F5344CB8AC3E}">
        <p14:creationId xmlns:p14="http://schemas.microsoft.com/office/powerpoint/2010/main" val="1182938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http://www.flickr.com/photos/kiltron/5491234424/</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was serving overseas in Morocco</a:t>
            </a:r>
            <a:r>
              <a:rPr lang="en-US" baseline="0" dirty="0" smtClean="0"/>
              <a:t> during the birth of social media.  I was working this time as a General Services Officer, doing procurement and warehousing.  What I really wanted to know was, why did we still have carbon copy work orders?  Why did people still – in 2005 – have to fill out requests in triplicate?  Wasn’t this automated by now?  </a:t>
            </a:r>
            <a:endParaRPr lang="en-US" dirty="0" smtClean="0"/>
          </a:p>
        </p:txBody>
      </p:sp>
      <p:sp>
        <p:nvSpPr>
          <p:cNvPr id="4" name="Slide Number Placeholder 3"/>
          <p:cNvSpPr>
            <a:spLocks noGrp="1"/>
          </p:cNvSpPr>
          <p:nvPr>
            <p:ph type="sldNum" sz="quarter" idx="10"/>
          </p:nvPr>
        </p:nvSpPr>
        <p:spPr/>
        <p:txBody>
          <a:bodyPr/>
          <a:lstStyle/>
          <a:p>
            <a:fld id="{35CBE86F-21CA-4D0D-8FE4-BFCB88BF1FFA}" type="slidenum">
              <a:rPr lang="en-US" smtClean="0"/>
              <a:pPr/>
              <a:t>8</a:t>
            </a:fld>
            <a:endParaRPr lang="en-US"/>
          </a:p>
        </p:txBody>
      </p:sp>
    </p:spTree>
    <p:extLst>
      <p:ext uri="{BB962C8B-B14F-4D97-AF65-F5344CB8AC3E}">
        <p14:creationId xmlns:p14="http://schemas.microsoft.com/office/powerpoint/2010/main" val="3149816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http://www.flickr.com/photos/petereed/496392956/</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this brings me to the first lesson of an unconventional career – always ask questions.  while I tortured myself and others searching for answers, overtime I realized that I was in a system.  A system that was changing at different rates from the outside world. To be a part of the solution,  I had to understand the system.  I followed my curiosity to Washington to become a management analyst.</a:t>
            </a:r>
            <a:endParaRPr lang="en-US" dirty="0"/>
          </a:p>
        </p:txBody>
      </p:sp>
      <p:sp>
        <p:nvSpPr>
          <p:cNvPr id="4" name="Slide Number Placeholder 3"/>
          <p:cNvSpPr>
            <a:spLocks noGrp="1"/>
          </p:cNvSpPr>
          <p:nvPr>
            <p:ph type="sldNum" sz="quarter" idx="10"/>
          </p:nvPr>
        </p:nvSpPr>
        <p:spPr/>
        <p:txBody>
          <a:bodyPr/>
          <a:lstStyle/>
          <a:p>
            <a:fld id="{35CBE86F-21CA-4D0D-8FE4-BFCB88BF1FFA}" type="slidenum">
              <a:rPr lang="en-US" smtClean="0"/>
              <a:pPr/>
              <a:t>9</a:t>
            </a:fld>
            <a:endParaRPr lang="en-US"/>
          </a:p>
        </p:txBody>
      </p:sp>
    </p:spTree>
    <p:extLst>
      <p:ext uri="{BB962C8B-B14F-4D97-AF65-F5344CB8AC3E}">
        <p14:creationId xmlns:p14="http://schemas.microsoft.com/office/powerpoint/2010/main" val="1928497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470274-379A-4564-BFFB-8BD88B69B16E}" type="datetimeFigureOut">
              <a:rPr lang="en-US" smtClean="0"/>
              <a:pPr/>
              <a:t>12/6/12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63183-7387-4CAD-8F9C-86D76993DA44}" type="slidenum">
              <a:rPr lang="en-US" smtClean="0"/>
              <a:pPr/>
              <a:t>‹#›</a:t>
            </a:fld>
            <a:endParaRPr lang="en-US"/>
          </a:p>
        </p:txBody>
      </p:sp>
    </p:spTree>
  </p:cSld>
  <p:clrMapOvr>
    <a:masterClrMapping/>
  </p:clrMapOvr>
  <p:transition xmlns:p14="http://schemas.microsoft.com/office/powerpoint/2010/main" advClick="0" advTm="2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470274-379A-4564-BFFB-8BD88B69B16E}" type="datetimeFigureOut">
              <a:rPr lang="en-US" smtClean="0"/>
              <a:pPr/>
              <a:t>12/6/12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63183-7387-4CAD-8F9C-86D76993DA44}" type="slidenum">
              <a:rPr lang="en-US" smtClean="0"/>
              <a:pPr/>
              <a:t>‹#›</a:t>
            </a:fld>
            <a:endParaRPr lang="en-US"/>
          </a:p>
        </p:txBody>
      </p:sp>
    </p:spTree>
  </p:cSld>
  <p:clrMapOvr>
    <a:masterClrMapping/>
  </p:clrMapOvr>
  <p:transition xmlns:p14="http://schemas.microsoft.com/office/powerpoint/2010/main" advClick="0" advTm="2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470274-379A-4564-BFFB-8BD88B69B16E}" type="datetimeFigureOut">
              <a:rPr lang="en-US" smtClean="0"/>
              <a:pPr/>
              <a:t>12/6/12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63183-7387-4CAD-8F9C-86D76993DA44}" type="slidenum">
              <a:rPr lang="en-US" smtClean="0"/>
              <a:pPr/>
              <a:t>‹#›</a:t>
            </a:fld>
            <a:endParaRPr lang="en-US"/>
          </a:p>
        </p:txBody>
      </p:sp>
    </p:spTree>
  </p:cSld>
  <p:clrMapOvr>
    <a:masterClrMapping/>
  </p:clrMapOvr>
  <p:transition xmlns:p14="http://schemas.microsoft.com/office/powerpoint/2010/main" advClick="0" advTm="2000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60994C2-6EEA-4B9A-B25F-507556B868D6}" type="datetimeFigureOut">
              <a:rPr lang="en-GB">
                <a:solidFill>
                  <a:prstClr val="black">
                    <a:tint val="75000"/>
                  </a:prstClr>
                </a:solidFill>
              </a:rPr>
              <a:pPr>
                <a:defRPr/>
              </a:pPr>
              <a:t>12/6/12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6A14387-4BBD-412C-B5DA-B14FC0C33FDD}"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transition xmlns:p14="http://schemas.microsoft.com/office/powerpoint/2010/main" advClick="0" advTm="20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5DAE9D2-26DE-4E7C-A85D-DA5785228E16}" type="datetimeFigureOut">
              <a:rPr lang="en-GB">
                <a:solidFill>
                  <a:prstClr val="black">
                    <a:tint val="75000"/>
                  </a:prstClr>
                </a:solidFill>
              </a:rPr>
              <a:pPr>
                <a:defRPr/>
              </a:pPr>
              <a:t>12/6/12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B1D4C6-AB0F-441C-8202-B2E8B16E8EA3}"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transition xmlns:p14="http://schemas.microsoft.com/office/powerpoint/2010/main" advClick="0" advTm="200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983DCDB-2CE6-495B-9B6E-EB7780010710}" type="datetimeFigureOut">
              <a:rPr lang="en-GB">
                <a:solidFill>
                  <a:prstClr val="black">
                    <a:tint val="75000"/>
                  </a:prstClr>
                </a:solidFill>
              </a:rPr>
              <a:pPr>
                <a:defRPr/>
              </a:pPr>
              <a:t>12/6/12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97A66D-B20D-453C-847E-1C36F7FB5DC5}"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transition xmlns:p14="http://schemas.microsoft.com/office/powerpoint/2010/main" advClick="0" advTm="20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71652558-4E2C-4699-9F37-3354E2600847}" type="datetimeFigureOut">
              <a:rPr lang="en-GB">
                <a:solidFill>
                  <a:prstClr val="black">
                    <a:tint val="75000"/>
                  </a:prstClr>
                </a:solidFill>
              </a:rPr>
              <a:pPr>
                <a:defRPr/>
              </a:pPr>
              <a:t>12/6/12</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B297EAD-4E13-44A8-A13D-D3869135A574}"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transition xmlns:p14="http://schemas.microsoft.com/office/powerpoint/2010/main" advClick="0" advTm="20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FED5E513-26C0-4CC1-BE67-1866F8B3379C}" type="datetimeFigureOut">
              <a:rPr lang="en-GB">
                <a:solidFill>
                  <a:prstClr val="black">
                    <a:tint val="75000"/>
                  </a:prstClr>
                </a:solidFill>
              </a:rPr>
              <a:pPr>
                <a:defRPr/>
              </a:pPr>
              <a:t>12/6/12</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5FEA75F-D3DE-4E71-AB72-C9286A3B6909}"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transition xmlns:p14="http://schemas.microsoft.com/office/powerpoint/2010/main" advClick="0" advTm="20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771CB1B-8405-4326-898C-E9B737142717}" type="datetimeFigureOut">
              <a:rPr lang="en-GB">
                <a:solidFill>
                  <a:prstClr val="black">
                    <a:tint val="75000"/>
                  </a:prstClr>
                </a:solidFill>
              </a:rPr>
              <a:pPr>
                <a:defRPr/>
              </a:pPr>
              <a:t>12/6/12</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1F56314-E8DE-4FE6-9F21-1885FAA4590A}"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transition xmlns:p14="http://schemas.microsoft.com/office/powerpoint/2010/main" advClick="0" advTm="2000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9F4A1E-4150-4B25-B632-48B23CA6EE31}" type="datetimeFigureOut">
              <a:rPr lang="en-GB">
                <a:solidFill>
                  <a:prstClr val="black">
                    <a:tint val="75000"/>
                  </a:prstClr>
                </a:solidFill>
              </a:rPr>
              <a:pPr>
                <a:defRPr/>
              </a:pPr>
              <a:t>12/6/12</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3DDE698-326E-44CC-9EBF-906411F9DECE}"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transition xmlns:p14="http://schemas.microsoft.com/office/powerpoint/2010/main" advClick="0" advTm="20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6BD49F-652D-424E-B758-30EB9EA9D5E4}" type="datetimeFigureOut">
              <a:rPr lang="en-GB">
                <a:solidFill>
                  <a:prstClr val="black">
                    <a:tint val="75000"/>
                  </a:prstClr>
                </a:solidFill>
              </a:rPr>
              <a:pPr>
                <a:defRPr/>
              </a:pPr>
              <a:t>12/6/12</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B6359DE-B072-4567-933E-215B1462BA22}"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transition xmlns:p14="http://schemas.microsoft.com/office/powerpoint/2010/main" advClick="0" advTm="2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470274-379A-4564-BFFB-8BD88B69B16E}" type="datetimeFigureOut">
              <a:rPr lang="en-US" smtClean="0"/>
              <a:pPr/>
              <a:t>12/6/12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63183-7387-4CAD-8F9C-86D76993DA44}" type="slidenum">
              <a:rPr lang="en-US" smtClean="0"/>
              <a:pPr/>
              <a:t>‹#›</a:t>
            </a:fld>
            <a:endParaRPr lang="en-US"/>
          </a:p>
        </p:txBody>
      </p:sp>
    </p:spTree>
  </p:cSld>
  <p:clrMapOvr>
    <a:masterClrMapping/>
  </p:clrMapOvr>
  <p:transition xmlns:p14="http://schemas.microsoft.com/office/powerpoint/2010/main" advClick="0" advTm="2000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C60E09E-8ED9-4E1F-B46A-B8468A54113C}" type="datetimeFigureOut">
              <a:rPr lang="en-GB">
                <a:solidFill>
                  <a:prstClr val="black">
                    <a:tint val="75000"/>
                  </a:prstClr>
                </a:solidFill>
              </a:rPr>
              <a:pPr>
                <a:defRPr/>
              </a:pPr>
              <a:t>12/6/12</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6C7C9CA-5C9C-4048-A362-C618490EF96F}"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transition xmlns:p14="http://schemas.microsoft.com/office/powerpoint/2010/main" advClick="0" advTm="2000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1FFDA4C-B4D2-4CC3-A270-369C734659F2}" type="datetimeFigureOut">
              <a:rPr lang="en-GB">
                <a:solidFill>
                  <a:prstClr val="black">
                    <a:tint val="75000"/>
                  </a:prstClr>
                </a:solidFill>
              </a:rPr>
              <a:pPr>
                <a:defRPr/>
              </a:pPr>
              <a:t>12/6/12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3096C1D-DB85-4BF7-AB8C-5A9972D73C94}"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transition xmlns:p14="http://schemas.microsoft.com/office/powerpoint/2010/main" advClick="0" advTm="20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CC22730-BECE-486B-9187-E63A9866CA1E}" type="datetimeFigureOut">
              <a:rPr lang="en-GB">
                <a:solidFill>
                  <a:prstClr val="black">
                    <a:tint val="75000"/>
                  </a:prstClr>
                </a:solidFill>
              </a:rPr>
              <a:pPr>
                <a:defRPr/>
              </a:pPr>
              <a:t>12/6/12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DBE456D-5F45-4A93-945C-AA8E46F39C38}"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transition xmlns:p14="http://schemas.microsoft.com/office/powerpoint/2010/main" advClick="0" advTm="2000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60994C2-6EEA-4B9A-B25F-507556B868D6}" type="datetimeFigureOut">
              <a:rPr lang="en-GB">
                <a:solidFill>
                  <a:prstClr val="black">
                    <a:tint val="75000"/>
                  </a:prstClr>
                </a:solidFill>
              </a:rPr>
              <a:pPr>
                <a:defRPr/>
              </a:pPr>
              <a:t>12/6/12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6A14387-4BBD-412C-B5DA-B14FC0C33FDD}"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transition xmlns:p14="http://schemas.microsoft.com/office/powerpoint/2010/main" advClick="0" advTm="2000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5DAE9D2-26DE-4E7C-A85D-DA5785228E16}" type="datetimeFigureOut">
              <a:rPr lang="en-GB">
                <a:solidFill>
                  <a:prstClr val="black">
                    <a:tint val="75000"/>
                  </a:prstClr>
                </a:solidFill>
              </a:rPr>
              <a:pPr>
                <a:defRPr/>
              </a:pPr>
              <a:t>12/6/12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B1D4C6-AB0F-441C-8202-B2E8B16E8EA3}"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transition xmlns:p14="http://schemas.microsoft.com/office/powerpoint/2010/main" advClick="0" advTm="2000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983DCDB-2CE6-495B-9B6E-EB7780010710}" type="datetimeFigureOut">
              <a:rPr lang="en-GB">
                <a:solidFill>
                  <a:prstClr val="black">
                    <a:tint val="75000"/>
                  </a:prstClr>
                </a:solidFill>
              </a:rPr>
              <a:pPr>
                <a:defRPr/>
              </a:pPr>
              <a:t>12/6/12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97A66D-B20D-453C-847E-1C36F7FB5DC5}"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transition xmlns:p14="http://schemas.microsoft.com/office/powerpoint/2010/main" advClick="0" advTm="2000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71652558-4E2C-4699-9F37-3354E2600847}" type="datetimeFigureOut">
              <a:rPr lang="en-GB">
                <a:solidFill>
                  <a:prstClr val="black">
                    <a:tint val="75000"/>
                  </a:prstClr>
                </a:solidFill>
              </a:rPr>
              <a:pPr>
                <a:defRPr/>
              </a:pPr>
              <a:t>12/6/12</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B297EAD-4E13-44A8-A13D-D3869135A574}"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transition xmlns:p14="http://schemas.microsoft.com/office/powerpoint/2010/main" advClick="0" advTm="2000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FED5E513-26C0-4CC1-BE67-1866F8B3379C}" type="datetimeFigureOut">
              <a:rPr lang="en-GB">
                <a:solidFill>
                  <a:prstClr val="black">
                    <a:tint val="75000"/>
                  </a:prstClr>
                </a:solidFill>
              </a:rPr>
              <a:pPr>
                <a:defRPr/>
              </a:pPr>
              <a:t>12/6/12</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5FEA75F-D3DE-4E71-AB72-C9286A3B6909}"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transition xmlns:p14="http://schemas.microsoft.com/office/powerpoint/2010/main" advClick="0" advTm="2000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771CB1B-8405-4326-898C-E9B737142717}" type="datetimeFigureOut">
              <a:rPr lang="en-GB">
                <a:solidFill>
                  <a:prstClr val="black">
                    <a:tint val="75000"/>
                  </a:prstClr>
                </a:solidFill>
              </a:rPr>
              <a:pPr>
                <a:defRPr/>
              </a:pPr>
              <a:t>12/6/12</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1F56314-E8DE-4FE6-9F21-1885FAA4590A}"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transition xmlns:p14="http://schemas.microsoft.com/office/powerpoint/2010/main" advClick="0" advTm="2000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9F4A1E-4150-4B25-B632-48B23CA6EE31}" type="datetimeFigureOut">
              <a:rPr lang="en-GB">
                <a:solidFill>
                  <a:prstClr val="black">
                    <a:tint val="75000"/>
                  </a:prstClr>
                </a:solidFill>
              </a:rPr>
              <a:pPr>
                <a:defRPr/>
              </a:pPr>
              <a:t>12/6/12</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3DDE698-326E-44CC-9EBF-906411F9DECE}"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transition xmlns:p14="http://schemas.microsoft.com/office/powerpoint/2010/main" advClick="0" advTm="2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470274-379A-4564-BFFB-8BD88B69B16E}" type="datetimeFigureOut">
              <a:rPr lang="en-US" smtClean="0"/>
              <a:pPr/>
              <a:t>12/6/12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63183-7387-4CAD-8F9C-86D76993DA44}" type="slidenum">
              <a:rPr lang="en-US" smtClean="0"/>
              <a:pPr/>
              <a:t>‹#›</a:t>
            </a:fld>
            <a:endParaRPr lang="en-US"/>
          </a:p>
        </p:txBody>
      </p:sp>
    </p:spTree>
  </p:cSld>
  <p:clrMapOvr>
    <a:masterClrMapping/>
  </p:clrMapOvr>
  <p:transition xmlns:p14="http://schemas.microsoft.com/office/powerpoint/2010/main" advClick="0" advTm="2000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6BD49F-652D-424E-B758-30EB9EA9D5E4}" type="datetimeFigureOut">
              <a:rPr lang="en-GB">
                <a:solidFill>
                  <a:prstClr val="black">
                    <a:tint val="75000"/>
                  </a:prstClr>
                </a:solidFill>
              </a:rPr>
              <a:pPr>
                <a:defRPr/>
              </a:pPr>
              <a:t>12/6/12</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B6359DE-B072-4567-933E-215B1462BA22}"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transition xmlns:p14="http://schemas.microsoft.com/office/powerpoint/2010/main" advClick="0" advTm="2000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C60E09E-8ED9-4E1F-B46A-B8468A54113C}" type="datetimeFigureOut">
              <a:rPr lang="en-GB">
                <a:solidFill>
                  <a:prstClr val="black">
                    <a:tint val="75000"/>
                  </a:prstClr>
                </a:solidFill>
              </a:rPr>
              <a:pPr>
                <a:defRPr/>
              </a:pPr>
              <a:t>12/6/12</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6C7C9CA-5C9C-4048-A362-C618490EF96F}"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transition xmlns:p14="http://schemas.microsoft.com/office/powerpoint/2010/main" advClick="0" advTm="2000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1FFDA4C-B4D2-4CC3-A270-369C734659F2}" type="datetimeFigureOut">
              <a:rPr lang="en-GB">
                <a:solidFill>
                  <a:prstClr val="black">
                    <a:tint val="75000"/>
                  </a:prstClr>
                </a:solidFill>
              </a:rPr>
              <a:pPr>
                <a:defRPr/>
              </a:pPr>
              <a:t>12/6/12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3096C1D-DB85-4BF7-AB8C-5A9972D73C94}"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transition xmlns:p14="http://schemas.microsoft.com/office/powerpoint/2010/main" advClick="0" advTm="2000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CC22730-BECE-486B-9187-E63A9866CA1E}" type="datetimeFigureOut">
              <a:rPr lang="en-GB">
                <a:solidFill>
                  <a:prstClr val="black">
                    <a:tint val="75000"/>
                  </a:prstClr>
                </a:solidFill>
              </a:rPr>
              <a:pPr>
                <a:defRPr/>
              </a:pPr>
              <a:t>12/6/12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DBE456D-5F45-4A93-945C-AA8E46F39C38}"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transition xmlns:p14="http://schemas.microsoft.com/office/powerpoint/2010/main" advClick="0" advTm="2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470274-379A-4564-BFFB-8BD88B69B16E}" type="datetimeFigureOut">
              <a:rPr lang="en-US" smtClean="0"/>
              <a:pPr/>
              <a:t>12/6/12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63183-7387-4CAD-8F9C-86D76993DA44}" type="slidenum">
              <a:rPr lang="en-US" smtClean="0"/>
              <a:pPr/>
              <a:t>‹#›</a:t>
            </a:fld>
            <a:endParaRPr lang="en-US"/>
          </a:p>
        </p:txBody>
      </p:sp>
    </p:spTree>
  </p:cSld>
  <p:clrMapOvr>
    <a:masterClrMapping/>
  </p:clrMapOvr>
  <p:transition xmlns:p14="http://schemas.microsoft.com/office/powerpoint/2010/main" advClick="0" advTm="2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470274-379A-4564-BFFB-8BD88B69B16E}" type="datetimeFigureOut">
              <a:rPr lang="en-US" smtClean="0"/>
              <a:pPr/>
              <a:t>12/6/12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F63183-7387-4CAD-8F9C-86D76993DA44}" type="slidenum">
              <a:rPr lang="en-US" smtClean="0"/>
              <a:pPr/>
              <a:t>‹#›</a:t>
            </a:fld>
            <a:endParaRPr lang="en-US"/>
          </a:p>
        </p:txBody>
      </p:sp>
    </p:spTree>
  </p:cSld>
  <p:clrMapOvr>
    <a:masterClrMapping/>
  </p:clrMapOvr>
  <p:transition xmlns:p14="http://schemas.microsoft.com/office/powerpoint/2010/main" advClick="0" advTm="2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470274-379A-4564-BFFB-8BD88B69B16E}" type="datetimeFigureOut">
              <a:rPr lang="en-US" smtClean="0"/>
              <a:pPr/>
              <a:t>12/6/12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F63183-7387-4CAD-8F9C-86D76993DA44}" type="slidenum">
              <a:rPr lang="en-US" smtClean="0"/>
              <a:pPr/>
              <a:t>‹#›</a:t>
            </a:fld>
            <a:endParaRPr lang="en-US"/>
          </a:p>
        </p:txBody>
      </p:sp>
    </p:spTree>
  </p:cSld>
  <p:clrMapOvr>
    <a:masterClrMapping/>
  </p:clrMapOvr>
  <p:transition xmlns:p14="http://schemas.microsoft.com/office/powerpoint/2010/main" advClick="0" advTm="2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470274-379A-4564-BFFB-8BD88B69B16E}" type="datetimeFigureOut">
              <a:rPr lang="en-US" smtClean="0"/>
              <a:pPr/>
              <a:t>12/6/12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F63183-7387-4CAD-8F9C-86D76993DA44}" type="slidenum">
              <a:rPr lang="en-US" smtClean="0"/>
              <a:pPr/>
              <a:t>‹#›</a:t>
            </a:fld>
            <a:endParaRPr lang="en-US"/>
          </a:p>
        </p:txBody>
      </p:sp>
    </p:spTree>
  </p:cSld>
  <p:clrMapOvr>
    <a:masterClrMapping/>
  </p:clrMapOvr>
  <p:transition xmlns:p14="http://schemas.microsoft.com/office/powerpoint/2010/main" advClick="0" advTm="2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470274-379A-4564-BFFB-8BD88B69B16E}" type="datetimeFigureOut">
              <a:rPr lang="en-US" smtClean="0"/>
              <a:pPr/>
              <a:t>12/6/12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63183-7387-4CAD-8F9C-86D76993DA44}" type="slidenum">
              <a:rPr lang="en-US" smtClean="0"/>
              <a:pPr/>
              <a:t>‹#›</a:t>
            </a:fld>
            <a:endParaRPr lang="en-US"/>
          </a:p>
        </p:txBody>
      </p:sp>
    </p:spTree>
  </p:cSld>
  <p:clrMapOvr>
    <a:masterClrMapping/>
  </p:clrMapOvr>
  <p:transition xmlns:p14="http://schemas.microsoft.com/office/powerpoint/2010/main" advClick="0" advTm="2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470274-379A-4564-BFFB-8BD88B69B16E}" type="datetimeFigureOut">
              <a:rPr lang="en-US" smtClean="0"/>
              <a:pPr/>
              <a:t>12/6/12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63183-7387-4CAD-8F9C-86D76993DA44}" type="slidenum">
              <a:rPr lang="en-US" smtClean="0"/>
              <a:pPr/>
              <a:t>‹#›</a:t>
            </a:fld>
            <a:endParaRPr lang="en-US"/>
          </a:p>
        </p:txBody>
      </p:sp>
    </p:spTree>
  </p:cSld>
  <p:clrMapOvr>
    <a:masterClrMapping/>
  </p:clrMapOvr>
  <p:transition xmlns:p14="http://schemas.microsoft.com/office/powerpoint/2010/main" advClick="0" advTm="2000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70274-379A-4564-BFFB-8BD88B69B16E}" type="datetimeFigureOut">
              <a:rPr lang="en-US" smtClean="0"/>
              <a:pPr/>
              <a:t>12/6/12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F63183-7387-4CAD-8F9C-86D76993DA4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advClick="0" advTm="20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4CB596B-F1D7-4BD6-B56A-197B079BF71B}" type="datetimeFigureOut">
              <a:rPr lang="en-GB">
                <a:solidFill>
                  <a:prstClr val="black">
                    <a:tint val="75000"/>
                  </a:prstClr>
                </a:solidFill>
              </a:rPr>
              <a:pPr>
                <a:defRPr/>
              </a:pPr>
              <a:t>12/6/12</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A3C91E6-15CE-47C0-8684-A46DAB14FA68}" type="slidenum">
              <a:rPr lang="en-GB">
                <a:solidFill>
                  <a:prstClr val="black">
                    <a:tint val="75000"/>
                  </a:prstClr>
                </a:solidFill>
              </a:rPr>
              <a:pPr>
                <a:def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advClick="0" advTm="200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4CB596B-F1D7-4BD6-B56A-197B079BF71B}" type="datetimeFigureOut">
              <a:rPr lang="en-GB">
                <a:solidFill>
                  <a:prstClr val="black">
                    <a:tint val="75000"/>
                  </a:prstClr>
                </a:solidFill>
              </a:rPr>
              <a:pPr>
                <a:defRPr/>
              </a:pPr>
              <a:t>12/6/12</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A3C91E6-15CE-47C0-8684-A46DAB14FA68}" type="slidenum">
              <a:rPr lang="en-GB">
                <a:solidFill>
                  <a:prstClr val="black">
                    <a:tint val="75000"/>
                  </a:prstClr>
                </a:solidFill>
              </a:rPr>
              <a:pPr>
                <a:def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advClick="0" advTm="200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3.bp.blogspot.com/-mBcekK86qaY/TWT9j5x458I/AAAAAAAAAFc/uSpKt9_kbdw/s1600/adjacentPossible.png" TargetMode="External"/><Relationship Id="rId5" Type="http://schemas.openxmlformats.org/officeDocument/2006/relationships/image" Target="../media/image17.png"/><Relationship Id="rId1" Type="http://schemas.openxmlformats.org/officeDocument/2006/relationships/slideLayout" Target="../slideLayouts/slideLayout2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 Id="rId3"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1" Type="http://schemas.openxmlformats.org/officeDocument/2006/relationships/slideLayout" Target="../slideLayouts/slideLayout2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5.png"/><Relationship Id="rId3"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80975" y="6497638"/>
            <a:ext cx="9577388" cy="360362"/>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 name="Slide Number Placeholder 5"/>
          <p:cNvSpPr>
            <a:spLocks noGrp="1"/>
          </p:cNvSpPr>
          <p:nvPr>
            <p:ph type="sldNum" sz="quarter" idx="12"/>
          </p:nvPr>
        </p:nvSpPr>
        <p:spPr>
          <a:xfrm>
            <a:off x="7885113" y="6400800"/>
            <a:ext cx="431800" cy="412750"/>
          </a:xfrm>
        </p:spPr>
        <p:txBody>
          <a:bodyPr/>
          <a:lstStyle/>
          <a:p>
            <a:pPr>
              <a:defRPr/>
            </a:pPr>
            <a:fld id="{6AC1E86C-6990-413B-A29F-2B462F37F0FB}" type="slidenum">
              <a:rPr lang="en-GB">
                <a:solidFill>
                  <a:schemeClr val="tx1">
                    <a:lumMod val="50000"/>
                    <a:lumOff val="50000"/>
                  </a:schemeClr>
                </a:solidFill>
                <a:latin typeface="Arial Black" pitchFamily="34" charset="0"/>
              </a:rPr>
              <a:pPr>
                <a:defRPr/>
              </a:pPr>
              <a:t>1</a:t>
            </a:fld>
            <a:endParaRPr lang="en-GB" dirty="0">
              <a:solidFill>
                <a:schemeClr val="tx1">
                  <a:lumMod val="50000"/>
                  <a:lumOff val="50000"/>
                </a:schemeClr>
              </a:solidFill>
              <a:latin typeface="Arial Black" pitchFamily="34" charset="0"/>
            </a:endParaRPr>
          </a:p>
        </p:txBody>
      </p:sp>
      <p:sp>
        <p:nvSpPr>
          <p:cNvPr id="7" name="Slide Number Placeholder 5"/>
          <p:cNvSpPr txBox="1">
            <a:spLocks/>
          </p:cNvSpPr>
          <p:nvPr/>
        </p:nvSpPr>
        <p:spPr>
          <a:xfrm>
            <a:off x="8027988" y="6400800"/>
            <a:ext cx="792162" cy="412750"/>
          </a:xfrm>
          <a:prstGeom prst="rect">
            <a:avLst/>
          </a:prstGeom>
        </p:spPr>
        <p:txBody>
          <a:bodyPr anchor="ctr"/>
          <a:lstStyle/>
          <a:p>
            <a:pPr algn="r" fontAlgn="auto">
              <a:spcBef>
                <a:spcPts val="0"/>
              </a:spcBef>
              <a:spcAft>
                <a:spcPts val="0"/>
              </a:spcAft>
              <a:defRPr/>
            </a:pPr>
            <a:r>
              <a:rPr lang="en-GB" sz="1200" dirty="0">
                <a:solidFill>
                  <a:schemeClr val="tx1">
                    <a:lumMod val="50000"/>
                    <a:lumOff val="50000"/>
                  </a:schemeClr>
                </a:solidFill>
                <a:latin typeface="Arial Black" pitchFamily="34" charset="0"/>
              </a:rPr>
              <a:t>of 20</a:t>
            </a:r>
          </a:p>
        </p:txBody>
      </p:sp>
      <p:cxnSp>
        <p:nvCxnSpPr>
          <p:cNvPr id="9" name="Straight Connector 8"/>
          <p:cNvCxnSpPr/>
          <p:nvPr/>
        </p:nvCxnSpPr>
        <p:spPr>
          <a:xfrm>
            <a:off x="34925" y="6742113"/>
            <a:ext cx="871378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ctrTitle"/>
          </p:nvPr>
        </p:nvSpPr>
        <p:spPr>
          <a:xfrm>
            <a:off x="685800" y="533400"/>
            <a:ext cx="7772400" cy="1470025"/>
          </a:xfrm>
        </p:spPr>
        <p:txBody>
          <a:bodyPr/>
          <a:lstStyle/>
          <a:p>
            <a:r>
              <a:rPr lang="en-US" dirty="0">
                <a:latin typeface="Britannic Bold" pitchFamily="34" charset="0"/>
              </a:rPr>
              <a:t>Lessons from an Unconventional Career</a:t>
            </a:r>
          </a:p>
        </p:txBody>
      </p:sp>
      <p:pic>
        <p:nvPicPr>
          <p:cNvPr id="16" name="Picture 2"/>
          <p:cNvPicPr>
            <a:picLocks noChangeAspect="1" noChangeArrowheads="1"/>
          </p:cNvPicPr>
          <p:nvPr/>
        </p:nvPicPr>
        <p:blipFill>
          <a:blip r:embed="rId3" cstate="print"/>
          <a:srcRect/>
          <a:stretch>
            <a:fillRect/>
          </a:stretch>
        </p:blipFill>
        <p:spPr bwMode="auto">
          <a:xfrm>
            <a:off x="1828800" y="2199501"/>
            <a:ext cx="5514427" cy="4125099"/>
          </a:xfrm>
          <a:prstGeom prst="rect">
            <a:avLst/>
          </a:prstGeom>
          <a:noFill/>
          <a:ln w="9525">
            <a:noFill/>
            <a:miter lim="800000"/>
            <a:headEnd/>
            <a:tailEnd/>
          </a:ln>
        </p:spPr>
      </p:pic>
    </p:spTree>
    <p:extLst>
      <p:ext uri="{BB962C8B-B14F-4D97-AF65-F5344CB8AC3E}">
        <p14:creationId xmlns:p14="http://schemas.microsoft.com/office/powerpoint/2010/main" val="1926085753"/>
      </p:ext>
    </p:extLst>
  </p:cSld>
  <p:clrMapOvr>
    <a:masterClrMapping/>
  </p:clrMapOvr>
  <p:transition xmlns:p14="http://schemas.microsoft.com/office/powerpoint/2010/main" advClick="0" advTm="200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orettalovehuffblog.com/wp-content/uploads/2012/03/dream1.jpg"/>
          <p:cNvPicPr>
            <a:picLocks noChangeAspect="1" noChangeArrowheads="1"/>
          </p:cNvPicPr>
          <p:nvPr/>
        </p:nvPicPr>
        <p:blipFill>
          <a:blip r:embed="rId3" cstate="print"/>
          <a:srcRect/>
          <a:stretch>
            <a:fillRect/>
          </a:stretch>
        </p:blipFill>
        <p:spPr bwMode="auto">
          <a:xfrm>
            <a:off x="2133600" y="3886200"/>
            <a:ext cx="3200400" cy="2400301"/>
          </a:xfrm>
          <a:prstGeom prst="rect">
            <a:avLst/>
          </a:prstGeom>
          <a:noFill/>
        </p:spPr>
      </p:pic>
      <p:sp>
        <p:nvSpPr>
          <p:cNvPr id="14" name="Cloud Callout 13"/>
          <p:cNvSpPr/>
          <p:nvPr/>
        </p:nvSpPr>
        <p:spPr>
          <a:xfrm>
            <a:off x="533400" y="228600"/>
            <a:ext cx="7920880" cy="3096344"/>
          </a:xfrm>
          <a:prstGeom prst="cloudCallout">
            <a:avLst>
              <a:gd name="adj1" fmla="val -769"/>
              <a:gd name="adj2" fmla="val 7513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80975" y="6497638"/>
            <a:ext cx="9577388" cy="36036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 name="Slide Number Placeholder 5"/>
          <p:cNvSpPr>
            <a:spLocks noGrp="1"/>
          </p:cNvSpPr>
          <p:nvPr>
            <p:ph type="sldNum" sz="quarter" idx="12"/>
          </p:nvPr>
        </p:nvSpPr>
        <p:spPr>
          <a:xfrm>
            <a:off x="7885113" y="6400800"/>
            <a:ext cx="431800" cy="412750"/>
          </a:xfrm>
        </p:spPr>
        <p:txBody>
          <a:bodyPr/>
          <a:lstStyle/>
          <a:p>
            <a:pPr>
              <a:defRPr/>
            </a:pPr>
            <a:fld id="{E749C0DE-558F-41ED-B72C-D890F04E1897}" type="slidenum">
              <a:rPr lang="en-GB">
                <a:solidFill>
                  <a:schemeClr val="tx1">
                    <a:lumMod val="50000"/>
                    <a:lumOff val="50000"/>
                  </a:schemeClr>
                </a:solidFill>
                <a:latin typeface="Arial Black" pitchFamily="34" charset="0"/>
              </a:rPr>
              <a:pPr>
                <a:defRPr/>
              </a:pPr>
              <a:t>10</a:t>
            </a:fld>
            <a:endParaRPr lang="en-GB" dirty="0">
              <a:solidFill>
                <a:schemeClr val="tx1">
                  <a:lumMod val="50000"/>
                  <a:lumOff val="50000"/>
                </a:schemeClr>
              </a:solidFill>
              <a:latin typeface="Arial Black" pitchFamily="34" charset="0"/>
            </a:endParaRPr>
          </a:p>
        </p:txBody>
      </p:sp>
      <p:sp>
        <p:nvSpPr>
          <p:cNvPr id="7" name="Slide Number Placeholder 5"/>
          <p:cNvSpPr txBox="1">
            <a:spLocks/>
          </p:cNvSpPr>
          <p:nvPr/>
        </p:nvSpPr>
        <p:spPr>
          <a:xfrm>
            <a:off x="8027988" y="6400800"/>
            <a:ext cx="792162" cy="412750"/>
          </a:xfrm>
          <a:prstGeom prst="rect">
            <a:avLst/>
          </a:prstGeom>
        </p:spPr>
        <p:txBody>
          <a:bodyPr anchor="ctr"/>
          <a:lstStyle/>
          <a:p>
            <a:pPr algn="r" fontAlgn="auto">
              <a:spcBef>
                <a:spcPts val="0"/>
              </a:spcBef>
              <a:spcAft>
                <a:spcPts val="0"/>
              </a:spcAft>
              <a:defRPr/>
            </a:pPr>
            <a:r>
              <a:rPr lang="en-GB" sz="1200" dirty="0">
                <a:solidFill>
                  <a:schemeClr val="tx1">
                    <a:lumMod val="50000"/>
                    <a:lumOff val="50000"/>
                  </a:schemeClr>
                </a:solidFill>
                <a:latin typeface="Arial Black" pitchFamily="34" charset="0"/>
              </a:rPr>
              <a:t>of 20</a:t>
            </a:r>
          </a:p>
        </p:txBody>
      </p:sp>
      <p:cxnSp>
        <p:nvCxnSpPr>
          <p:cNvPr id="9" name="Straight Connector 8"/>
          <p:cNvCxnSpPr/>
          <p:nvPr/>
        </p:nvCxnSpPr>
        <p:spPr>
          <a:xfrm>
            <a:off x="34925" y="6742113"/>
            <a:ext cx="871378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5129" name="Picture 9" descr="https://lh4.googleusercontent.com/OzKQuHLwpmgVI2CtN9aJRqY5efSXc4ouUA1Y9zpevMP74j3mJT3ShyFgCBVLKb-Ez703wAzpjOVFo6-XpfWVyAasbODtjKzYFnUwwH-hB-y_RXl0H58"/>
          <p:cNvPicPr>
            <a:picLocks noChangeAspect="1" noChangeArrowheads="1"/>
          </p:cNvPicPr>
          <p:nvPr/>
        </p:nvPicPr>
        <p:blipFill>
          <a:blip r:embed="rId4" cstate="print"/>
          <a:srcRect/>
          <a:stretch>
            <a:fillRect/>
          </a:stretch>
        </p:blipFill>
        <p:spPr bwMode="auto">
          <a:xfrm>
            <a:off x="1524000" y="1196752"/>
            <a:ext cx="6096000" cy="1114425"/>
          </a:xfrm>
          <a:prstGeom prst="rect">
            <a:avLst/>
          </a:prstGeom>
          <a:noFill/>
        </p:spPr>
      </p:pic>
      <p:sp>
        <p:nvSpPr>
          <p:cNvPr id="10" name="TextBox 9"/>
          <p:cNvSpPr txBox="1"/>
          <p:nvPr/>
        </p:nvSpPr>
        <p:spPr>
          <a:xfrm>
            <a:off x="2057400" y="6096000"/>
            <a:ext cx="2438400" cy="246221"/>
          </a:xfrm>
          <a:prstGeom prst="rect">
            <a:avLst/>
          </a:prstGeom>
          <a:noFill/>
        </p:spPr>
        <p:txBody>
          <a:bodyPr wrap="square" rtlCol="0">
            <a:spAutoFit/>
          </a:bodyPr>
          <a:lstStyle/>
          <a:p>
            <a:r>
              <a:rPr lang="en-US" sz="1000" dirty="0" smtClean="0">
                <a:solidFill>
                  <a:schemeClr val="bg1"/>
                </a:solidFill>
              </a:rPr>
              <a:t>http://lorettalovehuffblog.com/</a:t>
            </a:r>
            <a:endParaRPr lang="en-US" sz="1000" dirty="0">
              <a:solidFill>
                <a:schemeClr val="bg1"/>
              </a:solidFill>
            </a:endParaRPr>
          </a:p>
        </p:txBody>
      </p:sp>
    </p:spTree>
  </p:cSld>
  <p:clrMapOvr>
    <a:masterClrMapping/>
  </p:clrMapOvr>
  <p:transition xmlns:p14="http://schemas.microsoft.com/office/powerpoint/2010/main" advClick="0" advTm="200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noChangeArrowheads="1"/>
          </p:cNvPicPr>
          <p:nvPr/>
        </p:nvPicPr>
        <p:blipFill>
          <a:blip r:embed="rId3" cstate="print"/>
          <a:srcRect b="17602"/>
          <a:stretch>
            <a:fillRect/>
          </a:stretch>
        </p:blipFill>
        <p:spPr bwMode="auto">
          <a:xfrm>
            <a:off x="0" y="0"/>
            <a:ext cx="9144000" cy="6553200"/>
          </a:xfrm>
          <a:prstGeom prst="rect">
            <a:avLst/>
          </a:prstGeom>
          <a:noFill/>
          <a:ln w="9525">
            <a:noFill/>
            <a:miter lim="800000"/>
            <a:headEnd/>
            <a:tailEnd/>
          </a:ln>
        </p:spPr>
      </p:pic>
      <p:sp>
        <p:nvSpPr>
          <p:cNvPr id="5" name="Rounded Rectangle 4"/>
          <p:cNvSpPr/>
          <p:nvPr/>
        </p:nvSpPr>
        <p:spPr>
          <a:xfrm>
            <a:off x="-180975" y="6497638"/>
            <a:ext cx="9577388" cy="36036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 name="Slide Number Placeholder 5"/>
          <p:cNvSpPr>
            <a:spLocks noGrp="1"/>
          </p:cNvSpPr>
          <p:nvPr>
            <p:ph type="sldNum" sz="quarter" idx="12"/>
          </p:nvPr>
        </p:nvSpPr>
        <p:spPr>
          <a:xfrm>
            <a:off x="7885113" y="6400800"/>
            <a:ext cx="431800" cy="412750"/>
          </a:xfrm>
        </p:spPr>
        <p:txBody>
          <a:bodyPr/>
          <a:lstStyle/>
          <a:p>
            <a:pPr>
              <a:defRPr/>
            </a:pPr>
            <a:fld id="{E749C0DE-558F-41ED-B72C-D890F04E1897}" type="slidenum">
              <a:rPr lang="en-GB">
                <a:solidFill>
                  <a:schemeClr val="tx1">
                    <a:lumMod val="50000"/>
                    <a:lumOff val="50000"/>
                  </a:schemeClr>
                </a:solidFill>
                <a:latin typeface="Arial Black" pitchFamily="34" charset="0"/>
              </a:rPr>
              <a:pPr>
                <a:defRPr/>
              </a:pPr>
              <a:t>11</a:t>
            </a:fld>
            <a:endParaRPr lang="en-GB" dirty="0">
              <a:solidFill>
                <a:schemeClr val="tx1">
                  <a:lumMod val="50000"/>
                  <a:lumOff val="50000"/>
                </a:schemeClr>
              </a:solidFill>
              <a:latin typeface="Arial Black" pitchFamily="34" charset="0"/>
            </a:endParaRPr>
          </a:p>
        </p:txBody>
      </p:sp>
      <p:sp>
        <p:nvSpPr>
          <p:cNvPr id="7" name="Slide Number Placeholder 5"/>
          <p:cNvSpPr txBox="1">
            <a:spLocks/>
          </p:cNvSpPr>
          <p:nvPr/>
        </p:nvSpPr>
        <p:spPr>
          <a:xfrm>
            <a:off x="8027988" y="6400800"/>
            <a:ext cx="792162" cy="412750"/>
          </a:xfrm>
          <a:prstGeom prst="rect">
            <a:avLst/>
          </a:prstGeom>
        </p:spPr>
        <p:txBody>
          <a:bodyPr anchor="ctr"/>
          <a:lstStyle/>
          <a:p>
            <a:pPr algn="r" fontAlgn="auto">
              <a:spcBef>
                <a:spcPts val="0"/>
              </a:spcBef>
              <a:spcAft>
                <a:spcPts val="0"/>
              </a:spcAft>
              <a:defRPr/>
            </a:pPr>
            <a:r>
              <a:rPr lang="en-GB" sz="1200" dirty="0">
                <a:solidFill>
                  <a:schemeClr val="tx1">
                    <a:lumMod val="50000"/>
                    <a:lumOff val="50000"/>
                  </a:schemeClr>
                </a:solidFill>
                <a:latin typeface="Arial Black" pitchFamily="34" charset="0"/>
              </a:rPr>
              <a:t>of 20</a:t>
            </a:r>
          </a:p>
        </p:txBody>
      </p:sp>
      <p:cxnSp>
        <p:nvCxnSpPr>
          <p:cNvPr id="9" name="Straight Connector 8"/>
          <p:cNvCxnSpPr/>
          <p:nvPr/>
        </p:nvCxnSpPr>
        <p:spPr>
          <a:xfrm>
            <a:off x="34925" y="6742113"/>
            <a:ext cx="871378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3" descr="http://3.bp.blogspot.com/-mBcekK86qaY/TWT9j5x458I/AAAAAAAAAFc/uSpKt9_kbdw/s1600/adjacentPossible.png">
            <a:hlinkClick r:id="rId4"/>
          </p:cNvPr>
          <p:cNvPicPr>
            <a:picLocks noChangeAspect="1" noChangeArrowheads="1"/>
          </p:cNvPicPr>
          <p:nvPr/>
        </p:nvPicPr>
        <p:blipFill>
          <a:blip r:embed="rId5" cstate="print"/>
          <a:srcRect/>
          <a:stretch>
            <a:fillRect/>
          </a:stretch>
        </p:blipFill>
        <p:spPr bwMode="auto">
          <a:xfrm>
            <a:off x="5562600" y="2667000"/>
            <a:ext cx="3505200" cy="3474896"/>
          </a:xfrm>
          <a:prstGeom prst="rect">
            <a:avLst/>
          </a:prstGeom>
          <a:solidFill>
            <a:schemeClr val="bg2"/>
          </a:solidFill>
          <a:ln>
            <a:solidFill>
              <a:schemeClr val="bg2">
                <a:lumMod val="90000"/>
              </a:schemeClr>
            </a:solidFill>
          </a:ln>
        </p:spPr>
      </p:pic>
      <p:sp>
        <p:nvSpPr>
          <p:cNvPr id="12" name="Rectangle 11"/>
          <p:cNvSpPr/>
          <p:nvPr/>
        </p:nvSpPr>
        <p:spPr>
          <a:xfrm>
            <a:off x="152400" y="3810000"/>
            <a:ext cx="5334000" cy="2308324"/>
          </a:xfrm>
          <a:prstGeom prst="rect">
            <a:avLst/>
          </a:prstGeom>
        </p:spPr>
        <p:txBody>
          <a:bodyPr wrap="square">
            <a:spAutoFit/>
          </a:bodyPr>
          <a:lstStyle/>
          <a:p>
            <a:r>
              <a:rPr lang="en-US" sz="2400" b="1" dirty="0" smtClean="0">
                <a:solidFill>
                  <a:schemeClr val="bg1"/>
                </a:solidFill>
                <a:latin typeface="Bookman Old Style" pitchFamily="18" charset="0"/>
              </a:rPr>
              <a:t>Curiosity was framed.</a:t>
            </a:r>
          </a:p>
          <a:p>
            <a:endParaRPr lang="en-US" sz="2400" b="1" dirty="0" smtClean="0">
              <a:solidFill>
                <a:schemeClr val="bg1"/>
              </a:solidFill>
              <a:latin typeface="Bookman Old Style" pitchFamily="18" charset="0"/>
            </a:endParaRPr>
          </a:p>
          <a:p>
            <a:r>
              <a:rPr lang="en-US" sz="2400" dirty="0" smtClean="0">
                <a:solidFill>
                  <a:schemeClr val="bg1"/>
                </a:solidFill>
                <a:latin typeface="Bookman Old Style" pitchFamily="18" charset="0"/>
              </a:rPr>
              <a:t>Avoid it at your peril. The cat's not even sick. </a:t>
            </a:r>
          </a:p>
          <a:p>
            <a:endParaRPr lang="en-US" sz="2400" b="1" dirty="0" smtClean="0">
              <a:solidFill>
                <a:schemeClr val="bg1"/>
              </a:solidFill>
              <a:latin typeface="Bookman Old Style" pitchFamily="18" charset="0"/>
            </a:endParaRPr>
          </a:p>
          <a:p>
            <a:r>
              <a:rPr lang="en-US" sz="2400" dirty="0" smtClean="0">
                <a:solidFill>
                  <a:schemeClr val="bg1"/>
                </a:solidFill>
                <a:latin typeface="Bookman Old Style" pitchFamily="18" charset="0"/>
              </a:rPr>
              <a:t>- Seth </a:t>
            </a:r>
            <a:r>
              <a:rPr lang="en-US" sz="2400" dirty="0" err="1" smtClean="0">
                <a:solidFill>
                  <a:schemeClr val="bg1"/>
                </a:solidFill>
                <a:latin typeface="Bookman Old Style" pitchFamily="18" charset="0"/>
              </a:rPr>
              <a:t>Godin</a:t>
            </a:r>
            <a:endParaRPr lang="en-US" sz="2400" dirty="0">
              <a:solidFill>
                <a:schemeClr val="bg1"/>
              </a:solidFill>
              <a:latin typeface="Bookman Old Style" pitchFamily="18" charset="0"/>
            </a:endParaRPr>
          </a:p>
        </p:txBody>
      </p:sp>
      <p:sp>
        <p:nvSpPr>
          <p:cNvPr id="13" name="TextBox 12"/>
          <p:cNvSpPr txBox="1"/>
          <p:nvPr/>
        </p:nvSpPr>
        <p:spPr>
          <a:xfrm>
            <a:off x="5715000" y="6248400"/>
            <a:ext cx="3276600" cy="253916"/>
          </a:xfrm>
          <a:prstGeom prst="rect">
            <a:avLst/>
          </a:prstGeom>
          <a:noFill/>
        </p:spPr>
        <p:txBody>
          <a:bodyPr wrap="square" rtlCol="0">
            <a:spAutoFit/>
          </a:bodyPr>
          <a:lstStyle/>
          <a:p>
            <a:r>
              <a:rPr lang="en-US" sz="1050" dirty="0" smtClean="0">
                <a:solidFill>
                  <a:schemeClr val="bg2"/>
                </a:solidFill>
              </a:rPr>
              <a:t>Peach in  the box by </a:t>
            </a:r>
            <a:r>
              <a:rPr lang="en-US" sz="1050" dirty="0" err="1" smtClean="0">
                <a:solidFill>
                  <a:schemeClr val="bg2"/>
                </a:solidFill>
              </a:rPr>
              <a:t>Sunfox</a:t>
            </a:r>
            <a:r>
              <a:rPr lang="en-US" sz="1050" dirty="0" smtClean="0">
                <a:solidFill>
                  <a:schemeClr val="bg2"/>
                </a:solidFill>
              </a:rPr>
              <a:t>, on </a:t>
            </a:r>
            <a:r>
              <a:rPr lang="en-US" sz="1050" dirty="0" err="1" smtClean="0">
                <a:solidFill>
                  <a:schemeClr val="bg2"/>
                </a:solidFill>
              </a:rPr>
              <a:t>Flickr</a:t>
            </a:r>
            <a:r>
              <a:rPr lang="en-US" sz="1050" dirty="0" smtClean="0">
                <a:solidFill>
                  <a:schemeClr val="bg2"/>
                </a:solidFill>
              </a:rPr>
              <a:t>, Creative Commons</a:t>
            </a:r>
            <a:endParaRPr lang="en-US" sz="1050" dirty="0">
              <a:solidFill>
                <a:schemeClr val="bg2"/>
              </a:solidFill>
            </a:endParaRPr>
          </a:p>
        </p:txBody>
      </p:sp>
    </p:spTree>
  </p:cSld>
  <p:clrMapOvr>
    <a:masterClrMapping/>
  </p:clrMapOvr>
  <p:transition xmlns:p14="http://schemas.microsoft.com/office/powerpoint/2010/main" advClick="0" advTm="200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80975" y="6497638"/>
            <a:ext cx="9577388" cy="36036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6" name="Slide Number Placeholder 5"/>
          <p:cNvSpPr>
            <a:spLocks noGrp="1"/>
          </p:cNvSpPr>
          <p:nvPr>
            <p:ph type="sldNum" sz="quarter" idx="12"/>
          </p:nvPr>
        </p:nvSpPr>
        <p:spPr>
          <a:xfrm>
            <a:off x="7885113" y="6400800"/>
            <a:ext cx="431800" cy="412750"/>
          </a:xfrm>
        </p:spPr>
        <p:txBody>
          <a:bodyPr/>
          <a:lstStyle/>
          <a:p>
            <a:pPr>
              <a:defRPr/>
            </a:pPr>
            <a:fld id="{9D7A3D18-5B16-4A0E-A15A-4F71DD097F2A}" type="slidenum">
              <a:rPr lang="en-GB">
                <a:solidFill>
                  <a:schemeClr val="tx1">
                    <a:lumMod val="50000"/>
                    <a:lumOff val="50000"/>
                  </a:schemeClr>
                </a:solidFill>
                <a:latin typeface="Arial Black" pitchFamily="34" charset="0"/>
              </a:rPr>
              <a:pPr>
                <a:defRPr/>
              </a:pPr>
              <a:t>12</a:t>
            </a:fld>
            <a:endParaRPr lang="en-GB" dirty="0">
              <a:solidFill>
                <a:schemeClr val="tx1">
                  <a:lumMod val="50000"/>
                  <a:lumOff val="50000"/>
                </a:schemeClr>
              </a:solidFill>
              <a:latin typeface="Arial Black" pitchFamily="34" charset="0"/>
            </a:endParaRPr>
          </a:p>
        </p:txBody>
      </p:sp>
      <p:sp>
        <p:nvSpPr>
          <p:cNvPr id="7" name="Slide Number Placeholder 5"/>
          <p:cNvSpPr txBox="1">
            <a:spLocks/>
          </p:cNvSpPr>
          <p:nvPr/>
        </p:nvSpPr>
        <p:spPr>
          <a:xfrm>
            <a:off x="8027988" y="6400800"/>
            <a:ext cx="792162" cy="412750"/>
          </a:xfrm>
          <a:prstGeom prst="rect">
            <a:avLst/>
          </a:prstGeom>
        </p:spPr>
        <p:txBody>
          <a:bodyPr anchor="ctr"/>
          <a:lstStyle/>
          <a:p>
            <a:pPr algn="r">
              <a:defRPr/>
            </a:pPr>
            <a:r>
              <a:rPr lang="en-GB" sz="1200" dirty="0">
                <a:solidFill>
                  <a:schemeClr val="tx1">
                    <a:lumMod val="50000"/>
                    <a:lumOff val="50000"/>
                  </a:schemeClr>
                </a:solidFill>
                <a:latin typeface="Arial Black" pitchFamily="34" charset="0"/>
              </a:rPr>
              <a:t>of 20</a:t>
            </a:r>
          </a:p>
        </p:txBody>
      </p:sp>
      <p:cxnSp>
        <p:nvCxnSpPr>
          <p:cNvPr id="9" name="Straight Connector 8"/>
          <p:cNvCxnSpPr/>
          <p:nvPr/>
        </p:nvCxnSpPr>
        <p:spPr>
          <a:xfrm>
            <a:off x="34925" y="6742113"/>
            <a:ext cx="871378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
          <p:cNvPicPr>
            <a:picLocks noChangeAspect="1" noChangeArrowheads="1"/>
          </p:cNvPicPr>
          <p:nvPr/>
        </p:nvPicPr>
        <p:blipFill>
          <a:blip r:embed="rId3" cstate="print"/>
          <a:srcRect r="4762"/>
          <a:stretch>
            <a:fillRect/>
          </a:stretch>
        </p:blipFill>
        <p:spPr bwMode="auto">
          <a:xfrm>
            <a:off x="0" y="0"/>
            <a:ext cx="9144000" cy="6490529"/>
          </a:xfrm>
          <a:prstGeom prst="rect">
            <a:avLst/>
          </a:prstGeom>
          <a:noFill/>
          <a:ln w="9525">
            <a:noFill/>
            <a:miter lim="800000"/>
            <a:headEnd/>
            <a:tailEnd/>
          </a:ln>
        </p:spPr>
      </p:pic>
      <p:sp>
        <p:nvSpPr>
          <p:cNvPr id="8" name="TextBox 7"/>
          <p:cNvSpPr txBox="1"/>
          <p:nvPr/>
        </p:nvSpPr>
        <p:spPr>
          <a:xfrm>
            <a:off x="6019800" y="6172200"/>
            <a:ext cx="3124200" cy="253916"/>
          </a:xfrm>
          <a:prstGeom prst="rect">
            <a:avLst/>
          </a:prstGeom>
          <a:noFill/>
        </p:spPr>
        <p:txBody>
          <a:bodyPr wrap="square" rtlCol="0">
            <a:spAutoFit/>
          </a:bodyPr>
          <a:lstStyle/>
          <a:p>
            <a:r>
              <a:rPr lang="en-US" sz="1050" dirty="0" smtClean="0">
                <a:solidFill>
                  <a:schemeClr val="bg2"/>
                </a:solidFill>
              </a:rPr>
              <a:t>Passion by </a:t>
            </a:r>
            <a:r>
              <a:rPr lang="en-US" sz="1050" dirty="0" err="1" smtClean="0">
                <a:solidFill>
                  <a:schemeClr val="bg2"/>
                </a:solidFill>
              </a:rPr>
              <a:t>neil</a:t>
            </a:r>
            <a:r>
              <a:rPr lang="en-US" sz="1050" dirty="0" smtClean="0">
                <a:solidFill>
                  <a:schemeClr val="bg2"/>
                </a:solidFill>
              </a:rPr>
              <a:t> </a:t>
            </a:r>
            <a:r>
              <a:rPr lang="en-US" sz="1050" dirty="0" err="1" smtClean="0">
                <a:solidFill>
                  <a:schemeClr val="bg2"/>
                </a:solidFill>
              </a:rPr>
              <a:t>conway</a:t>
            </a:r>
            <a:r>
              <a:rPr lang="en-US" sz="1050" dirty="0" smtClean="0">
                <a:solidFill>
                  <a:schemeClr val="bg2"/>
                </a:solidFill>
              </a:rPr>
              <a:t>, on </a:t>
            </a:r>
            <a:r>
              <a:rPr lang="en-US" sz="1050" dirty="0" err="1" smtClean="0">
                <a:solidFill>
                  <a:schemeClr val="bg2"/>
                </a:solidFill>
              </a:rPr>
              <a:t>Flickr</a:t>
            </a:r>
            <a:r>
              <a:rPr lang="en-US" sz="1050" dirty="0" smtClean="0">
                <a:solidFill>
                  <a:schemeClr val="bg2"/>
                </a:solidFill>
              </a:rPr>
              <a:t>, Creative Commons</a:t>
            </a:r>
            <a:endParaRPr lang="en-US" sz="1050" dirty="0">
              <a:solidFill>
                <a:schemeClr val="bg2"/>
              </a:solidFill>
            </a:endParaRPr>
          </a:p>
        </p:txBody>
      </p:sp>
    </p:spTree>
  </p:cSld>
  <p:clrMapOvr>
    <a:masterClrMapping/>
  </p:clrMapOvr>
  <p:transition xmlns:p14="http://schemas.microsoft.com/office/powerpoint/2010/main" advClick="0" advTm="200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80975" y="6497638"/>
            <a:ext cx="9577388" cy="36036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 name="Slide Number Placeholder 5"/>
          <p:cNvSpPr>
            <a:spLocks noGrp="1"/>
          </p:cNvSpPr>
          <p:nvPr>
            <p:ph type="sldNum" sz="quarter" idx="12"/>
          </p:nvPr>
        </p:nvSpPr>
        <p:spPr>
          <a:xfrm>
            <a:off x="7885113" y="6400800"/>
            <a:ext cx="431800" cy="412750"/>
          </a:xfrm>
        </p:spPr>
        <p:txBody>
          <a:bodyPr/>
          <a:lstStyle/>
          <a:p>
            <a:pPr>
              <a:defRPr/>
            </a:pPr>
            <a:fld id="{7A88F04A-ECB3-42CD-8E8D-E99A58BF32E8}" type="slidenum">
              <a:rPr lang="en-GB">
                <a:solidFill>
                  <a:schemeClr val="tx1">
                    <a:lumMod val="50000"/>
                    <a:lumOff val="50000"/>
                  </a:schemeClr>
                </a:solidFill>
                <a:latin typeface="Arial Black" pitchFamily="34" charset="0"/>
              </a:rPr>
              <a:pPr>
                <a:defRPr/>
              </a:pPr>
              <a:t>13</a:t>
            </a:fld>
            <a:endParaRPr lang="en-GB" dirty="0">
              <a:solidFill>
                <a:schemeClr val="tx1">
                  <a:lumMod val="50000"/>
                  <a:lumOff val="50000"/>
                </a:schemeClr>
              </a:solidFill>
              <a:latin typeface="Arial Black" pitchFamily="34" charset="0"/>
            </a:endParaRPr>
          </a:p>
        </p:txBody>
      </p:sp>
      <p:sp>
        <p:nvSpPr>
          <p:cNvPr id="7" name="Slide Number Placeholder 5"/>
          <p:cNvSpPr txBox="1">
            <a:spLocks/>
          </p:cNvSpPr>
          <p:nvPr/>
        </p:nvSpPr>
        <p:spPr>
          <a:xfrm>
            <a:off x="8027988" y="6400800"/>
            <a:ext cx="792162" cy="412750"/>
          </a:xfrm>
          <a:prstGeom prst="rect">
            <a:avLst/>
          </a:prstGeom>
        </p:spPr>
        <p:txBody>
          <a:bodyPr anchor="ctr"/>
          <a:lstStyle/>
          <a:p>
            <a:pPr algn="r" fontAlgn="auto">
              <a:spcBef>
                <a:spcPts val="0"/>
              </a:spcBef>
              <a:spcAft>
                <a:spcPts val="0"/>
              </a:spcAft>
              <a:defRPr/>
            </a:pPr>
            <a:r>
              <a:rPr lang="en-GB" sz="1200" dirty="0">
                <a:solidFill>
                  <a:schemeClr val="tx1">
                    <a:lumMod val="50000"/>
                    <a:lumOff val="50000"/>
                  </a:schemeClr>
                </a:solidFill>
                <a:latin typeface="Arial Black" pitchFamily="34" charset="0"/>
              </a:rPr>
              <a:t>of 20</a:t>
            </a:r>
          </a:p>
        </p:txBody>
      </p:sp>
      <p:cxnSp>
        <p:nvCxnSpPr>
          <p:cNvPr id="9" name="Straight Connector 8"/>
          <p:cNvCxnSpPr/>
          <p:nvPr/>
        </p:nvCxnSpPr>
        <p:spPr>
          <a:xfrm>
            <a:off x="34925" y="6742113"/>
            <a:ext cx="871378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62000" y="1166843"/>
            <a:ext cx="7620000" cy="4524315"/>
          </a:xfrm>
          <a:prstGeom prst="rect">
            <a:avLst/>
          </a:prstGeom>
        </p:spPr>
        <p:txBody>
          <a:bodyPr wrap="square">
            <a:spAutoFit/>
          </a:bodyPr>
          <a:lstStyle/>
          <a:p>
            <a:pPr algn="ctr"/>
            <a:r>
              <a:rPr lang="en-US" sz="4800" dirty="0">
                <a:latin typeface="Britannic Bold" pitchFamily="34" charset="0"/>
              </a:rPr>
              <a:t>“The important thing is not to stop questioning</a:t>
            </a:r>
            <a:r>
              <a:rPr lang="en-US" sz="4800" dirty="0" smtClean="0">
                <a:latin typeface="Britannic Bold" pitchFamily="34" charset="0"/>
              </a:rPr>
              <a:t>.</a:t>
            </a:r>
          </a:p>
          <a:p>
            <a:pPr algn="ctr"/>
            <a:r>
              <a:rPr lang="en-US" sz="4800" dirty="0" smtClean="0">
                <a:latin typeface="Britannic Bold" pitchFamily="34" charset="0"/>
              </a:rPr>
              <a:t>Curiosity </a:t>
            </a:r>
            <a:r>
              <a:rPr lang="en-US" sz="4800" dirty="0">
                <a:latin typeface="Britannic Bold" pitchFamily="34" charset="0"/>
              </a:rPr>
              <a:t>has its own reason for existing.” </a:t>
            </a:r>
            <a:endParaRPr lang="en-US" sz="4800" dirty="0" smtClean="0">
              <a:latin typeface="Britannic Bold" pitchFamily="34" charset="0"/>
            </a:endParaRPr>
          </a:p>
          <a:p>
            <a:pPr algn="ctr"/>
            <a:endParaRPr lang="en-US" sz="4800" dirty="0" smtClean="0">
              <a:latin typeface="Impact" pitchFamily="34" charset="0"/>
            </a:endParaRPr>
          </a:p>
          <a:p>
            <a:pPr algn="ctr"/>
            <a:r>
              <a:rPr lang="en-US" sz="4800" dirty="0" smtClean="0">
                <a:latin typeface="Britannic Bold" pitchFamily="34" charset="0"/>
              </a:rPr>
              <a:t>- Albert Einstein</a:t>
            </a:r>
            <a:endParaRPr lang="en-US" sz="4800" dirty="0">
              <a:latin typeface="Britannic Bold" pitchFamily="34" charset="0"/>
            </a:endParaRPr>
          </a:p>
        </p:txBody>
      </p:sp>
    </p:spTree>
  </p:cSld>
  <p:clrMapOvr>
    <a:masterClrMapping/>
  </p:clrMapOvr>
  <p:transition xmlns:p14="http://schemas.microsoft.com/office/powerpoint/2010/main" advClick="0" advTm="200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OConnorKA\AppData\Local\Microsoft\Windows\Temporary Internet Files\Low\Content.IE5\DUBTYAKE\5868257585_fedc546c6b_b[1].jpg"/>
          <p:cNvPicPr>
            <a:picLocks noChangeAspect="1" noChangeArrowheads="1"/>
          </p:cNvPicPr>
          <p:nvPr/>
        </p:nvPicPr>
        <p:blipFill>
          <a:blip r:embed="rId3" cstate="print"/>
          <a:srcRect t="14444" b="8002"/>
          <a:stretch>
            <a:fillRect/>
          </a:stretch>
        </p:blipFill>
        <p:spPr bwMode="auto">
          <a:xfrm>
            <a:off x="1713942" y="0"/>
            <a:ext cx="5906058" cy="6867154"/>
          </a:xfrm>
          <a:prstGeom prst="rect">
            <a:avLst/>
          </a:prstGeom>
          <a:noFill/>
        </p:spPr>
      </p:pic>
      <p:sp>
        <p:nvSpPr>
          <p:cNvPr id="5" name="Rounded Rectangle 4"/>
          <p:cNvSpPr/>
          <p:nvPr/>
        </p:nvSpPr>
        <p:spPr>
          <a:xfrm>
            <a:off x="-180975" y="6497638"/>
            <a:ext cx="9577388" cy="36036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 name="Slide Number Placeholder 5"/>
          <p:cNvSpPr>
            <a:spLocks noGrp="1"/>
          </p:cNvSpPr>
          <p:nvPr>
            <p:ph type="sldNum" sz="quarter" idx="12"/>
          </p:nvPr>
        </p:nvSpPr>
        <p:spPr>
          <a:xfrm>
            <a:off x="7885113" y="6400800"/>
            <a:ext cx="431800" cy="412750"/>
          </a:xfrm>
        </p:spPr>
        <p:txBody>
          <a:bodyPr/>
          <a:lstStyle/>
          <a:p>
            <a:pPr>
              <a:defRPr/>
            </a:pPr>
            <a:fld id="{35BB693C-4D85-4567-B18E-9A6C6F233BF4}" type="slidenum">
              <a:rPr lang="en-GB">
                <a:solidFill>
                  <a:schemeClr val="tx1">
                    <a:lumMod val="50000"/>
                    <a:lumOff val="50000"/>
                  </a:schemeClr>
                </a:solidFill>
                <a:latin typeface="Arial Black" pitchFamily="34" charset="0"/>
              </a:rPr>
              <a:pPr>
                <a:defRPr/>
              </a:pPr>
              <a:t>14</a:t>
            </a:fld>
            <a:endParaRPr lang="en-GB" dirty="0">
              <a:solidFill>
                <a:schemeClr val="tx1">
                  <a:lumMod val="50000"/>
                  <a:lumOff val="50000"/>
                </a:schemeClr>
              </a:solidFill>
              <a:latin typeface="Arial Black" pitchFamily="34" charset="0"/>
            </a:endParaRPr>
          </a:p>
        </p:txBody>
      </p:sp>
      <p:sp>
        <p:nvSpPr>
          <p:cNvPr id="7" name="Slide Number Placeholder 5"/>
          <p:cNvSpPr txBox="1">
            <a:spLocks/>
          </p:cNvSpPr>
          <p:nvPr/>
        </p:nvSpPr>
        <p:spPr>
          <a:xfrm>
            <a:off x="8027988" y="6400800"/>
            <a:ext cx="792162" cy="412750"/>
          </a:xfrm>
          <a:prstGeom prst="rect">
            <a:avLst/>
          </a:prstGeom>
        </p:spPr>
        <p:txBody>
          <a:bodyPr anchor="ctr"/>
          <a:lstStyle/>
          <a:p>
            <a:pPr algn="r" fontAlgn="auto">
              <a:spcBef>
                <a:spcPts val="0"/>
              </a:spcBef>
              <a:spcAft>
                <a:spcPts val="0"/>
              </a:spcAft>
              <a:defRPr/>
            </a:pPr>
            <a:r>
              <a:rPr lang="en-GB" sz="1200" dirty="0">
                <a:solidFill>
                  <a:schemeClr val="tx1">
                    <a:lumMod val="50000"/>
                    <a:lumOff val="50000"/>
                  </a:schemeClr>
                </a:solidFill>
                <a:latin typeface="Arial Black" pitchFamily="34" charset="0"/>
              </a:rPr>
              <a:t>of 20</a:t>
            </a:r>
          </a:p>
        </p:txBody>
      </p:sp>
      <p:cxnSp>
        <p:nvCxnSpPr>
          <p:cNvPr id="9" name="Straight Connector 8"/>
          <p:cNvCxnSpPr/>
          <p:nvPr/>
        </p:nvCxnSpPr>
        <p:spPr>
          <a:xfrm>
            <a:off x="34925" y="6742113"/>
            <a:ext cx="871378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43200" y="6248400"/>
            <a:ext cx="4191000" cy="253916"/>
          </a:xfrm>
          <a:prstGeom prst="rect">
            <a:avLst/>
          </a:prstGeom>
          <a:noFill/>
        </p:spPr>
        <p:txBody>
          <a:bodyPr wrap="square" rtlCol="0">
            <a:spAutoFit/>
          </a:bodyPr>
          <a:lstStyle/>
          <a:p>
            <a:r>
              <a:rPr lang="en-US" sz="1050" dirty="0" smtClean="0">
                <a:solidFill>
                  <a:schemeClr val="bg2"/>
                </a:solidFill>
              </a:rPr>
              <a:t>Out of power 359/365 by anneh632, on </a:t>
            </a:r>
            <a:r>
              <a:rPr lang="en-US" sz="1050" dirty="0" err="1" smtClean="0">
                <a:solidFill>
                  <a:schemeClr val="bg2"/>
                </a:solidFill>
              </a:rPr>
              <a:t>Flickr</a:t>
            </a:r>
            <a:r>
              <a:rPr lang="en-US" sz="1050" dirty="0" smtClean="0">
                <a:solidFill>
                  <a:schemeClr val="bg2"/>
                </a:solidFill>
              </a:rPr>
              <a:t>, Creative Commons</a:t>
            </a:r>
            <a:endParaRPr lang="en-US" sz="1050" dirty="0">
              <a:solidFill>
                <a:schemeClr val="bg2"/>
              </a:solidFill>
            </a:endParaRPr>
          </a:p>
        </p:txBody>
      </p:sp>
    </p:spTree>
  </p:cSld>
  <p:clrMapOvr>
    <a:masterClrMapping/>
  </p:clrMapOvr>
  <p:transition xmlns:p14="http://schemas.microsoft.com/office/powerpoint/2010/main" advClick="0" advTm="200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80975" y="6497638"/>
            <a:ext cx="9577388" cy="36036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 name="Slide Number Placeholder 5"/>
          <p:cNvSpPr>
            <a:spLocks noGrp="1"/>
          </p:cNvSpPr>
          <p:nvPr>
            <p:ph type="sldNum" sz="quarter" idx="12"/>
          </p:nvPr>
        </p:nvSpPr>
        <p:spPr>
          <a:xfrm>
            <a:off x="7885113" y="6400800"/>
            <a:ext cx="431800" cy="412750"/>
          </a:xfrm>
        </p:spPr>
        <p:txBody>
          <a:bodyPr/>
          <a:lstStyle/>
          <a:p>
            <a:pPr>
              <a:defRPr/>
            </a:pPr>
            <a:fld id="{F1BD0B3C-5E2D-40E5-A47B-CA4F102B3812}" type="slidenum">
              <a:rPr lang="en-GB">
                <a:solidFill>
                  <a:schemeClr val="tx1">
                    <a:lumMod val="50000"/>
                    <a:lumOff val="50000"/>
                  </a:schemeClr>
                </a:solidFill>
                <a:latin typeface="Arial Black" pitchFamily="34" charset="0"/>
              </a:rPr>
              <a:pPr>
                <a:defRPr/>
              </a:pPr>
              <a:t>15</a:t>
            </a:fld>
            <a:endParaRPr lang="en-GB" dirty="0">
              <a:solidFill>
                <a:schemeClr val="tx1">
                  <a:lumMod val="50000"/>
                  <a:lumOff val="50000"/>
                </a:schemeClr>
              </a:solidFill>
              <a:latin typeface="Arial Black" pitchFamily="34" charset="0"/>
            </a:endParaRPr>
          </a:p>
        </p:txBody>
      </p:sp>
      <p:sp>
        <p:nvSpPr>
          <p:cNvPr id="7" name="Slide Number Placeholder 5"/>
          <p:cNvSpPr txBox="1">
            <a:spLocks/>
          </p:cNvSpPr>
          <p:nvPr/>
        </p:nvSpPr>
        <p:spPr>
          <a:xfrm>
            <a:off x="8027988" y="6400800"/>
            <a:ext cx="792162" cy="412750"/>
          </a:xfrm>
          <a:prstGeom prst="rect">
            <a:avLst/>
          </a:prstGeom>
        </p:spPr>
        <p:txBody>
          <a:bodyPr anchor="ctr"/>
          <a:lstStyle/>
          <a:p>
            <a:pPr algn="r" fontAlgn="auto">
              <a:spcBef>
                <a:spcPts val="0"/>
              </a:spcBef>
              <a:spcAft>
                <a:spcPts val="0"/>
              </a:spcAft>
              <a:defRPr/>
            </a:pPr>
            <a:r>
              <a:rPr lang="en-GB" sz="1200" dirty="0">
                <a:solidFill>
                  <a:schemeClr val="tx1">
                    <a:lumMod val="50000"/>
                    <a:lumOff val="50000"/>
                  </a:schemeClr>
                </a:solidFill>
                <a:latin typeface="Arial Black" pitchFamily="34" charset="0"/>
              </a:rPr>
              <a:t>of 20</a:t>
            </a:r>
          </a:p>
        </p:txBody>
      </p:sp>
      <p:cxnSp>
        <p:nvCxnSpPr>
          <p:cNvPr id="9" name="Straight Connector 8"/>
          <p:cNvCxnSpPr/>
          <p:nvPr/>
        </p:nvCxnSpPr>
        <p:spPr>
          <a:xfrm>
            <a:off x="34925" y="6742113"/>
            <a:ext cx="871378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79712" y="6165304"/>
            <a:ext cx="7128792" cy="276999"/>
          </a:xfrm>
          <a:prstGeom prst="rect">
            <a:avLst/>
          </a:prstGeom>
          <a:noFill/>
        </p:spPr>
        <p:txBody>
          <a:bodyPr wrap="square" rtlCol="0">
            <a:spAutoFit/>
          </a:bodyPr>
          <a:lstStyle/>
          <a:p>
            <a:pPr algn="r"/>
            <a:r>
              <a:rPr lang="en-US" sz="1200" b="1" dirty="0" smtClean="0">
                <a:solidFill>
                  <a:schemeClr val="bg1">
                    <a:lumMod val="65000"/>
                  </a:schemeClr>
                </a:solidFill>
              </a:rPr>
              <a:t>balance-your-stuff-1a--</a:t>
            </a:r>
            <a:r>
              <a:rPr lang="en-US" sz="1200" b="1" dirty="0" err="1" smtClean="0">
                <a:solidFill>
                  <a:schemeClr val="bg1">
                    <a:lumMod val="65000"/>
                  </a:schemeClr>
                </a:solidFill>
              </a:rPr>
              <a:t>richardstep</a:t>
            </a:r>
            <a:r>
              <a:rPr lang="en-US" sz="1200" b="1" dirty="0" smtClean="0">
                <a:solidFill>
                  <a:schemeClr val="bg1">
                    <a:lumMod val="65000"/>
                  </a:schemeClr>
                </a:solidFill>
              </a:rPr>
              <a:t>-unleash-your-strengths by RichardStep.com, on </a:t>
            </a:r>
            <a:r>
              <a:rPr lang="en-US" sz="1200" b="1" dirty="0" err="1" smtClean="0">
                <a:solidFill>
                  <a:schemeClr val="bg1">
                    <a:lumMod val="65000"/>
                  </a:schemeClr>
                </a:solidFill>
              </a:rPr>
              <a:t>Flickr</a:t>
            </a:r>
            <a:r>
              <a:rPr lang="en-US" sz="1200" b="1" dirty="0" smtClean="0">
                <a:solidFill>
                  <a:schemeClr val="bg1">
                    <a:lumMod val="65000"/>
                  </a:schemeClr>
                </a:solidFill>
              </a:rPr>
              <a:t>, Creative Commons</a:t>
            </a:r>
          </a:p>
        </p:txBody>
      </p:sp>
      <p:pic>
        <p:nvPicPr>
          <p:cNvPr id="10" name="Picture 1"/>
          <p:cNvPicPr>
            <a:picLocks noChangeAspect="1" noChangeArrowheads="1"/>
          </p:cNvPicPr>
          <p:nvPr/>
        </p:nvPicPr>
        <p:blipFill>
          <a:blip r:embed="rId3" cstate="print"/>
          <a:srcRect/>
          <a:stretch>
            <a:fillRect/>
          </a:stretch>
        </p:blipFill>
        <p:spPr bwMode="auto">
          <a:xfrm>
            <a:off x="826826" y="1131094"/>
            <a:ext cx="7490348" cy="4595813"/>
          </a:xfrm>
          <a:prstGeom prst="rect">
            <a:avLst/>
          </a:prstGeom>
          <a:noFill/>
          <a:ln w="9525">
            <a:noFill/>
            <a:miter lim="800000"/>
            <a:headEnd/>
            <a:tailEnd/>
          </a:ln>
        </p:spPr>
      </p:pic>
    </p:spTree>
  </p:cSld>
  <p:clrMapOvr>
    <a:masterClrMapping/>
  </p:clrMapOvr>
  <p:transition xmlns:p14="http://schemas.microsoft.com/office/powerpoint/2010/main" advClick="0" advTm="200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Kerry on Fortis, Talking Head Wall, Near Front Royal VA.JPG"/>
          <p:cNvPicPr>
            <a:picLocks noChangeAspect="1"/>
          </p:cNvPicPr>
          <p:nvPr/>
        </p:nvPicPr>
        <p:blipFill>
          <a:blip r:embed="rId3" cstate="print"/>
          <a:srcRect t="20678" b="22801"/>
          <a:stretch>
            <a:fillRect/>
          </a:stretch>
        </p:blipFill>
        <p:spPr>
          <a:xfrm>
            <a:off x="0" y="0"/>
            <a:ext cx="4145632" cy="3124200"/>
          </a:xfrm>
          <a:prstGeom prst="rect">
            <a:avLst/>
          </a:prstGeom>
        </p:spPr>
      </p:pic>
      <p:pic>
        <p:nvPicPr>
          <p:cNvPr id="12" name="Picture 2" descr="https://sphotos-b.xx.fbcdn.net/hphotos-ash3/31250_428031936063_5972473_n.jpg"/>
          <p:cNvPicPr>
            <a:picLocks noChangeAspect="1" noChangeArrowheads="1"/>
          </p:cNvPicPr>
          <p:nvPr/>
        </p:nvPicPr>
        <p:blipFill>
          <a:blip r:embed="rId4" cstate="print"/>
          <a:srcRect/>
          <a:stretch>
            <a:fillRect/>
          </a:stretch>
        </p:blipFill>
        <p:spPr bwMode="auto">
          <a:xfrm>
            <a:off x="0" y="2895600"/>
            <a:ext cx="5943600" cy="3962400"/>
          </a:xfrm>
          <a:prstGeom prst="rect">
            <a:avLst/>
          </a:prstGeom>
          <a:noFill/>
        </p:spPr>
      </p:pic>
      <p:pic>
        <p:nvPicPr>
          <p:cNvPr id="13" name="Picture 4" descr="https://sphotos-a.xx.fbcdn.net/hphotos-ash4/422111_10150691673421064_262608667_n.jpg"/>
          <p:cNvPicPr>
            <a:picLocks noChangeAspect="1" noChangeArrowheads="1"/>
          </p:cNvPicPr>
          <p:nvPr/>
        </p:nvPicPr>
        <p:blipFill>
          <a:blip r:embed="rId5" cstate="print"/>
          <a:srcRect l="26786" t="3664" r="18424"/>
          <a:stretch>
            <a:fillRect/>
          </a:stretch>
        </p:blipFill>
        <p:spPr bwMode="auto">
          <a:xfrm>
            <a:off x="5715000" y="2895600"/>
            <a:ext cx="3429000" cy="4006850"/>
          </a:xfrm>
          <a:prstGeom prst="rect">
            <a:avLst/>
          </a:prstGeom>
          <a:noFill/>
        </p:spPr>
      </p:pic>
      <p:sp>
        <p:nvSpPr>
          <p:cNvPr id="5" name="Rounded Rectangle 4"/>
          <p:cNvSpPr/>
          <p:nvPr/>
        </p:nvSpPr>
        <p:spPr>
          <a:xfrm>
            <a:off x="-180975" y="6477000"/>
            <a:ext cx="9577388" cy="36036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 name="Slide Number Placeholder 5"/>
          <p:cNvSpPr>
            <a:spLocks noGrp="1"/>
          </p:cNvSpPr>
          <p:nvPr>
            <p:ph type="sldNum" sz="quarter" idx="12"/>
          </p:nvPr>
        </p:nvSpPr>
        <p:spPr>
          <a:xfrm>
            <a:off x="7885113" y="6400800"/>
            <a:ext cx="431800" cy="412750"/>
          </a:xfrm>
        </p:spPr>
        <p:txBody>
          <a:bodyPr/>
          <a:lstStyle/>
          <a:p>
            <a:pPr>
              <a:defRPr/>
            </a:pPr>
            <a:fld id="{E9213640-3E79-4447-9CD8-0060FE241250}" type="slidenum">
              <a:rPr lang="en-GB">
                <a:solidFill>
                  <a:schemeClr val="tx1">
                    <a:lumMod val="50000"/>
                    <a:lumOff val="50000"/>
                  </a:schemeClr>
                </a:solidFill>
                <a:latin typeface="Arial Black" pitchFamily="34" charset="0"/>
              </a:rPr>
              <a:pPr>
                <a:defRPr/>
              </a:pPr>
              <a:t>16</a:t>
            </a:fld>
            <a:endParaRPr lang="en-GB" dirty="0">
              <a:solidFill>
                <a:schemeClr val="tx1">
                  <a:lumMod val="50000"/>
                  <a:lumOff val="50000"/>
                </a:schemeClr>
              </a:solidFill>
              <a:latin typeface="Arial Black" pitchFamily="34" charset="0"/>
            </a:endParaRPr>
          </a:p>
        </p:txBody>
      </p:sp>
      <p:sp>
        <p:nvSpPr>
          <p:cNvPr id="7" name="Slide Number Placeholder 5"/>
          <p:cNvSpPr txBox="1">
            <a:spLocks/>
          </p:cNvSpPr>
          <p:nvPr/>
        </p:nvSpPr>
        <p:spPr>
          <a:xfrm>
            <a:off x="8027988" y="6400800"/>
            <a:ext cx="792162" cy="412750"/>
          </a:xfrm>
          <a:prstGeom prst="rect">
            <a:avLst/>
          </a:prstGeom>
        </p:spPr>
        <p:txBody>
          <a:bodyPr anchor="ctr"/>
          <a:lstStyle/>
          <a:p>
            <a:pPr algn="r" fontAlgn="auto">
              <a:spcBef>
                <a:spcPts val="0"/>
              </a:spcBef>
              <a:spcAft>
                <a:spcPts val="0"/>
              </a:spcAft>
              <a:defRPr/>
            </a:pPr>
            <a:r>
              <a:rPr lang="en-GB" sz="1200" dirty="0">
                <a:solidFill>
                  <a:schemeClr val="tx1">
                    <a:lumMod val="50000"/>
                    <a:lumOff val="50000"/>
                  </a:schemeClr>
                </a:solidFill>
                <a:latin typeface="Arial Black" pitchFamily="34" charset="0"/>
              </a:rPr>
              <a:t>of 20</a:t>
            </a:r>
          </a:p>
        </p:txBody>
      </p:sp>
      <p:cxnSp>
        <p:nvCxnSpPr>
          <p:cNvPr id="9" name="Straight Connector 8"/>
          <p:cNvCxnSpPr/>
          <p:nvPr/>
        </p:nvCxnSpPr>
        <p:spPr>
          <a:xfrm>
            <a:off x="34925" y="6742113"/>
            <a:ext cx="871378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419600" y="457200"/>
            <a:ext cx="4724400" cy="1938992"/>
          </a:xfrm>
          <a:prstGeom prst="rect">
            <a:avLst/>
          </a:prstGeom>
          <a:noFill/>
        </p:spPr>
        <p:txBody>
          <a:bodyPr wrap="square" rtlCol="0">
            <a:spAutoFit/>
          </a:bodyPr>
          <a:lstStyle/>
          <a:p>
            <a:r>
              <a:rPr lang="en-US" sz="6000" dirty="0" smtClean="0">
                <a:latin typeface="Britannic Bold" pitchFamily="34" charset="0"/>
              </a:rPr>
              <a:t>Hobbies are important.</a:t>
            </a:r>
            <a:endParaRPr lang="en-US" sz="6000" dirty="0">
              <a:latin typeface="Britannic Bold" pitchFamily="34" charset="0"/>
            </a:endParaRPr>
          </a:p>
        </p:txBody>
      </p:sp>
    </p:spTree>
  </p:cSld>
  <p:clrMapOvr>
    <a:masterClrMapping/>
  </p:clrMapOvr>
  <p:transition xmlns:p14="http://schemas.microsoft.com/office/powerpoint/2010/main" advClick="0" advTm="200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80975" y="6497638"/>
            <a:ext cx="9577388" cy="36036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 name="Slide Number Placeholder 5"/>
          <p:cNvSpPr>
            <a:spLocks noGrp="1"/>
          </p:cNvSpPr>
          <p:nvPr>
            <p:ph type="sldNum" sz="quarter" idx="12"/>
          </p:nvPr>
        </p:nvSpPr>
        <p:spPr>
          <a:xfrm>
            <a:off x="7885113" y="6400800"/>
            <a:ext cx="431800" cy="412750"/>
          </a:xfrm>
        </p:spPr>
        <p:txBody>
          <a:bodyPr/>
          <a:lstStyle/>
          <a:p>
            <a:pPr>
              <a:defRPr/>
            </a:pPr>
            <a:fld id="{A676A349-4943-4B53-9F6D-5AD625266E3B}" type="slidenum">
              <a:rPr lang="en-GB">
                <a:solidFill>
                  <a:schemeClr val="tx1">
                    <a:lumMod val="50000"/>
                    <a:lumOff val="50000"/>
                  </a:schemeClr>
                </a:solidFill>
                <a:latin typeface="Arial Black" pitchFamily="34" charset="0"/>
              </a:rPr>
              <a:pPr>
                <a:defRPr/>
              </a:pPr>
              <a:t>17</a:t>
            </a:fld>
            <a:endParaRPr lang="en-GB" dirty="0">
              <a:solidFill>
                <a:schemeClr val="tx1">
                  <a:lumMod val="50000"/>
                  <a:lumOff val="50000"/>
                </a:schemeClr>
              </a:solidFill>
              <a:latin typeface="Arial Black" pitchFamily="34" charset="0"/>
            </a:endParaRPr>
          </a:p>
        </p:txBody>
      </p:sp>
      <p:sp>
        <p:nvSpPr>
          <p:cNvPr id="7" name="Slide Number Placeholder 5"/>
          <p:cNvSpPr txBox="1">
            <a:spLocks/>
          </p:cNvSpPr>
          <p:nvPr/>
        </p:nvSpPr>
        <p:spPr>
          <a:xfrm>
            <a:off x="8027988" y="6400800"/>
            <a:ext cx="792162" cy="412750"/>
          </a:xfrm>
          <a:prstGeom prst="rect">
            <a:avLst/>
          </a:prstGeom>
        </p:spPr>
        <p:txBody>
          <a:bodyPr anchor="ctr"/>
          <a:lstStyle/>
          <a:p>
            <a:pPr algn="r" fontAlgn="auto">
              <a:spcBef>
                <a:spcPts val="0"/>
              </a:spcBef>
              <a:spcAft>
                <a:spcPts val="0"/>
              </a:spcAft>
              <a:defRPr/>
            </a:pPr>
            <a:r>
              <a:rPr lang="en-GB" sz="1200" dirty="0">
                <a:solidFill>
                  <a:schemeClr val="tx1">
                    <a:lumMod val="50000"/>
                    <a:lumOff val="50000"/>
                  </a:schemeClr>
                </a:solidFill>
                <a:latin typeface="Arial Black" pitchFamily="34" charset="0"/>
              </a:rPr>
              <a:t>of 20</a:t>
            </a:r>
          </a:p>
        </p:txBody>
      </p:sp>
      <p:cxnSp>
        <p:nvCxnSpPr>
          <p:cNvPr id="9" name="Straight Connector 8"/>
          <p:cNvCxnSpPr/>
          <p:nvPr/>
        </p:nvCxnSpPr>
        <p:spPr>
          <a:xfrm>
            <a:off x="34925" y="6742113"/>
            <a:ext cx="871378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5" name="Diagram 44"/>
          <p:cNvGraphicFramePr/>
          <p:nvPr/>
        </p:nvGraphicFramePr>
        <p:xfrm>
          <a:off x="381000" y="228600"/>
          <a:ext cx="82296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xmlns:p14="http://schemas.microsoft.com/office/powerpoint/2010/main" advClick="0" advTm="200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80975" y="6497638"/>
            <a:ext cx="9577388" cy="36036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 name="Slide Number Placeholder 5"/>
          <p:cNvSpPr>
            <a:spLocks noGrp="1"/>
          </p:cNvSpPr>
          <p:nvPr>
            <p:ph type="sldNum" sz="quarter" idx="12"/>
          </p:nvPr>
        </p:nvSpPr>
        <p:spPr>
          <a:xfrm>
            <a:off x="7885113" y="6400800"/>
            <a:ext cx="431800" cy="412750"/>
          </a:xfrm>
        </p:spPr>
        <p:txBody>
          <a:bodyPr/>
          <a:lstStyle/>
          <a:p>
            <a:pPr>
              <a:defRPr/>
            </a:pPr>
            <a:fld id="{F7DED96D-A59B-4F99-94CB-7712FFCD372A}" type="slidenum">
              <a:rPr lang="en-GB">
                <a:solidFill>
                  <a:schemeClr val="tx1">
                    <a:lumMod val="50000"/>
                    <a:lumOff val="50000"/>
                  </a:schemeClr>
                </a:solidFill>
                <a:latin typeface="Arial Black" pitchFamily="34" charset="0"/>
              </a:rPr>
              <a:pPr>
                <a:defRPr/>
              </a:pPr>
              <a:t>18</a:t>
            </a:fld>
            <a:endParaRPr lang="en-GB" dirty="0">
              <a:solidFill>
                <a:schemeClr val="tx1">
                  <a:lumMod val="50000"/>
                  <a:lumOff val="50000"/>
                </a:schemeClr>
              </a:solidFill>
              <a:latin typeface="Arial Black" pitchFamily="34" charset="0"/>
            </a:endParaRPr>
          </a:p>
        </p:txBody>
      </p:sp>
      <p:sp>
        <p:nvSpPr>
          <p:cNvPr id="7" name="Slide Number Placeholder 5"/>
          <p:cNvSpPr txBox="1">
            <a:spLocks/>
          </p:cNvSpPr>
          <p:nvPr/>
        </p:nvSpPr>
        <p:spPr>
          <a:xfrm>
            <a:off x="8027988" y="6400800"/>
            <a:ext cx="792162" cy="412750"/>
          </a:xfrm>
          <a:prstGeom prst="rect">
            <a:avLst/>
          </a:prstGeom>
        </p:spPr>
        <p:txBody>
          <a:bodyPr anchor="ctr"/>
          <a:lstStyle/>
          <a:p>
            <a:pPr algn="r" fontAlgn="auto">
              <a:spcBef>
                <a:spcPts val="0"/>
              </a:spcBef>
              <a:spcAft>
                <a:spcPts val="0"/>
              </a:spcAft>
              <a:defRPr/>
            </a:pPr>
            <a:r>
              <a:rPr lang="en-GB" sz="1200" dirty="0">
                <a:solidFill>
                  <a:schemeClr val="tx1">
                    <a:lumMod val="50000"/>
                    <a:lumOff val="50000"/>
                  </a:schemeClr>
                </a:solidFill>
                <a:latin typeface="Arial Black" pitchFamily="34" charset="0"/>
              </a:rPr>
              <a:t>of 20</a:t>
            </a:r>
          </a:p>
        </p:txBody>
      </p:sp>
      <p:cxnSp>
        <p:nvCxnSpPr>
          <p:cNvPr id="9" name="Straight Connector 8"/>
          <p:cNvCxnSpPr/>
          <p:nvPr/>
        </p:nvCxnSpPr>
        <p:spPr>
          <a:xfrm>
            <a:off x="0" y="6705600"/>
            <a:ext cx="871378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p:cNvGraphicFramePr/>
          <p:nvPr/>
        </p:nvGraphicFramePr>
        <p:xfrm>
          <a:off x="381000" y="228600"/>
          <a:ext cx="82296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7861397"/>
      </p:ext>
    </p:extLst>
  </p:cSld>
  <p:clrMapOvr>
    <a:masterClrMapping/>
  </p:clrMapOvr>
  <p:transition xmlns:p14="http://schemas.microsoft.com/office/powerpoint/2010/main" advClick="0" advTm="200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80975" y="6497638"/>
            <a:ext cx="9577388" cy="36036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 name="Slide Number Placeholder 5"/>
          <p:cNvSpPr>
            <a:spLocks noGrp="1"/>
          </p:cNvSpPr>
          <p:nvPr>
            <p:ph type="sldNum" sz="quarter" idx="12"/>
          </p:nvPr>
        </p:nvSpPr>
        <p:spPr>
          <a:xfrm>
            <a:off x="7885113" y="6400800"/>
            <a:ext cx="431800" cy="412750"/>
          </a:xfrm>
        </p:spPr>
        <p:txBody>
          <a:bodyPr/>
          <a:lstStyle/>
          <a:p>
            <a:pPr>
              <a:defRPr/>
            </a:pPr>
            <a:fld id="{E749C0DE-558F-41ED-B72C-D890F04E1897}" type="slidenum">
              <a:rPr lang="en-GB">
                <a:solidFill>
                  <a:schemeClr val="tx1">
                    <a:lumMod val="50000"/>
                    <a:lumOff val="50000"/>
                  </a:schemeClr>
                </a:solidFill>
                <a:latin typeface="Arial Black" pitchFamily="34" charset="0"/>
              </a:rPr>
              <a:pPr>
                <a:defRPr/>
              </a:pPr>
              <a:t>19</a:t>
            </a:fld>
            <a:endParaRPr lang="en-GB" dirty="0">
              <a:solidFill>
                <a:schemeClr val="tx1">
                  <a:lumMod val="50000"/>
                  <a:lumOff val="50000"/>
                </a:schemeClr>
              </a:solidFill>
              <a:latin typeface="Arial Black" pitchFamily="34" charset="0"/>
            </a:endParaRPr>
          </a:p>
        </p:txBody>
      </p:sp>
      <p:sp>
        <p:nvSpPr>
          <p:cNvPr id="7" name="Slide Number Placeholder 5"/>
          <p:cNvSpPr txBox="1">
            <a:spLocks/>
          </p:cNvSpPr>
          <p:nvPr/>
        </p:nvSpPr>
        <p:spPr>
          <a:xfrm>
            <a:off x="8027988" y="6400800"/>
            <a:ext cx="792162" cy="412750"/>
          </a:xfrm>
          <a:prstGeom prst="rect">
            <a:avLst/>
          </a:prstGeom>
        </p:spPr>
        <p:txBody>
          <a:bodyPr anchor="ctr"/>
          <a:lstStyle/>
          <a:p>
            <a:pPr algn="r" fontAlgn="auto">
              <a:spcBef>
                <a:spcPts val="0"/>
              </a:spcBef>
              <a:spcAft>
                <a:spcPts val="0"/>
              </a:spcAft>
              <a:defRPr/>
            </a:pPr>
            <a:r>
              <a:rPr lang="en-GB" sz="1200" dirty="0">
                <a:solidFill>
                  <a:schemeClr val="tx1">
                    <a:lumMod val="50000"/>
                    <a:lumOff val="50000"/>
                  </a:schemeClr>
                </a:solidFill>
                <a:latin typeface="Arial Black" pitchFamily="34" charset="0"/>
              </a:rPr>
              <a:t>of 20</a:t>
            </a:r>
          </a:p>
        </p:txBody>
      </p:sp>
      <p:cxnSp>
        <p:nvCxnSpPr>
          <p:cNvPr id="9" name="Straight Connector 8"/>
          <p:cNvCxnSpPr/>
          <p:nvPr/>
        </p:nvCxnSpPr>
        <p:spPr>
          <a:xfrm>
            <a:off x="34925" y="6742113"/>
            <a:ext cx="871378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5135" name="Picture 15" descr="http://farm8.staticflickr.com/7051/6870139051_7dc84e0bea_z.jpg"/>
          <p:cNvPicPr>
            <a:picLocks noChangeAspect="1" noChangeArrowheads="1"/>
          </p:cNvPicPr>
          <p:nvPr/>
        </p:nvPicPr>
        <p:blipFill rotWithShape="1">
          <a:blip r:embed="rId3" cstate="print"/>
          <a:srcRect r="4359"/>
          <a:stretch/>
        </p:blipFill>
        <p:spPr bwMode="auto">
          <a:xfrm>
            <a:off x="-67951" y="0"/>
            <a:ext cx="9288151" cy="6479382"/>
          </a:xfrm>
          <a:prstGeom prst="rect">
            <a:avLst/>
          </a:prstGeom>
          <a:noFill/>
        </p:spPr>
      </p:pic>
      <p:sp>
        <p:nvSpPr>
          <p:cNvPr id="8" name="TextBox 7"/>
          <p:cNvSpPr txBox="1"/>
          <p:nvPr/>
        </p:nvSpPr>
        <p:spPr>
          <a:xfrm>
            <a:off x="1979712" y="6165304"/>
            <a:ext cx="7128792" cy="276999"/>
          </a:xfrm>
          <a:prstGeom prst="rect">
            <a:avLst/>
          </a:prstGeom>
          <a:noFill/>
        </p:spPr>
        <p:txBody>
          <a:bodyPr wrap="square" rtlCol="0">
            <a:spAutoFit/>
          </a:bodyPr>
          <a:lstStyle/>
          <a:p>
            <a:pPr algn="r"/>
            <a:r>
              <a:rPr lang="fr-FR" sz="1200" b="1" dirty="0" err="1" smtClean="0">
                <a:solidFill>
                  <a:schemeClr val="bg1"/>
                </a:solidFill>
              </a:rPr>
              <a:t>Climate</a:t>
            </a:r>
            <a:r>
              <a:rPr lang="fr-FR" sz="1200" b="1" dirty="0" smtClean="0">
                <a:solidFill>
                  <a:schemeClr val="bg1"/>
                </a:solidFill>
              </a:rPr>
              <a:t> </a:t>
            </a:r>
            <a:r>
              <a:rPr lang="fr-FR" sz="1200" b="1" dirty="0" err="1" smtClean="0">
                <a:solidFill>
                  <a:schemeClr val="bg1"/>
                </a:solidFill>
              </a:rPr>
              <a:t>Resilience</a:t>
            </a:r>
            <a:r>
              <a:rPr lang="fr-FR" sz="1200" b="1" dirty="0" smtClean="0">
                <a:solidFill>
                  <a:schemeClr val="bg1"/>
                </a:solidFill>
              </a:rPr>
              <a:t> </a:t>
            </a:r>
            <a:r>
              <a:rPr lang="fr-FR" sz="1200" b="1" dirty="0" err="1" smtClean="0">
                <a:solidFill>
                  <a:schemeClr val="bg1"/>
                </a:solidFill>
              </a:rPr>
              <a:t>Lab</a:t>
            </a:r>
            <a:r>
              <a:rPr lang="fr-FR" sz="1200" b="1" dirty="0" smtClean="0">
                <a:solidFill>
                  <a:schemeClr val="bg1"/>
                </a:solidFill>
              </a:rPr>
              <a:t> - Nairobi, Kenya, </a:t>
            </a:r>
            <a:r>
              <a:rPr lang="en-US" sz="1200" b="1" dirty="0" smtClean="0">
                <a:solidFill>
                  <a:schemeClr val="bg1"/>
                </a:solidFill>
              </a:rPr>
              <a:t> by </a:t>
            </a:r>
            <a:r>
              <a:rPr lang="en-US" sz="1200" b="1" dirty="0" err="1" smtClean="0">
                <a:solidFill>
                  <a:schemeClr val="bg1"/>
                </a:solidFill>
              </a:rPr>
              <a:t>poptech</a:t>
            </a:r>
            <a:r>
              <a:rPr lang="en-US" sz="1200" b="1" dirty="0" smtClean="0">
                <a:solidFill>
                  <a:schemeClr val="bg1"/>
                </a:solidFill>
              </a:rPr>
              <a:t> on </a:t>
            </a:r>
            <a:r>
              <a:rPr lang="en-US" sz="1200" b="1" dirty="0" err="1" smtClean="0">
                <a:solidFill>
                  <a:schemeClr val="bg1"/>
                </a:solidFill>
              </a:rPr>
              <a:t>flickr</a:t>
            </a:r>
            <a:r>
              <a:rPr lang="en-US" sz="1200" b="1" dirty="0" smtClean="0">
                <a:solidFill>
                  <a:schemeClr val="bg1"/>
                </a:solidFill>
              </a:rPr>
              <a:t>, creative commons</a:t>
            </a:r>
          </a:p>
        </p:txBody>
      </p:sp>
    </p:spTree>
  </p:cSld>
  <p:clrMapOvr>
    <a:masterClrMapping/>
  </p:clrMapOvr>
  <p:transition xmlns:p14="http://schemas.microsoft.com/office/powerpoint/2010/main" advClick="0" advTm="200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80975" y="6497638"/>
            <a:ext cx="9577388" cy="36036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 name="Slide Number Placeholder 5"/>
          <p:cNvSpPr>
            <a:spLocks noGrp="1"/>
          </p:cNvSpPr>
          <p:nvPr>
            <p:ph type="sldNum" sz="quarter" idx="12"/>
          </p:nvPr>
        </p:nvSpPr>
        <p:spPr>
          <a:xfrm>
            <a:off x="7885113" y="6400800"/>
            <a:ext cx="431800" cy="412750"/>
          </a:xfrm>
        </p:spPr>
        <p:txBody>
          <a:bodyPr/>
          <a:lstStyle/>
          <a:p>
            <a:pPr>
              <a:defRPr/>
            </a:pPr>
            <a:fld id="{12A0ED2B-FCB3-42C4-8C0C-C2E47B164960}" type="slidenum">
              <a:rPr lang="en-GB">
                <a:solidFill>
                  <a:schemeClr val="tx1">
                    <a:lumMod val="50000"/>
                    <a:lumOff val="50000"/>
                  </a:schemeClr>
                </a:solidFill>
                <a:latin typeface="Arial Black" pitchFamily="34" charset="0"/>
              </a:rPr>
              <a:pPr>
                <a:defRPr/>
              </a:pPr>
              <a:t>2</a:t>
            </a:fld>
            <a:endParaRPr lang="en-GB" dirty="0">
              <a:solidFill>
                <a:schemeClr val="tx1">
                  <a:lumMod val="50000"/>
                  <a:lumOff val="50000"/>
                </a:schemeClr>
              </a:solidFill>
              <a:latin typeface="Arial Black" pitchFamily="34" charset="0"/>
            </a:endParaRPr>
          </a:p>
        </p:txBody>
      </p:sp>
      <p:sp>
        <p:nvSpPr>
          <p:cNvPr id="7" name="Slide Number Placeholder 5"/>
          <p:cNvSpPr txBox="1">
            <a:spLocks/>
          </p:cNvSpPr>
          <p:nvPr/>
        </p:nvSpPr>
        <p:spPr>
          <a:xfrm>
            <a:off x="8027988" y="6400800"/>
            <a:ext cx="792162" cy="412750"/>
          </a:xfrm>
          <a:prstGeom prst="rect">
            <a:avLst/>
          </a:prstGeom>
        </p:spPr>
        <p:txBody>
          <a:bodyPr anchor="ctr"/>
          <a:lstStyle/>
          <a:p>
            <a:pPr algn="r" fontAlgn="auto">
              <a:spcBef>
                <a:spcPts val="0"/>
              </a:spcBef>
              <a:spcAft>
                <a:spcPts val="0"/>
              </a:spcAft>
              <a:defRPr/>
            </a:pPr>
            <a:r>
              <a:rPr lang="en-GB" sz="1200" dirty="0">
                <a:solidFill>
                  <a:schemeClr val="tx1">
                    <a:lumMod val="50000"/>
                    <a:lumOff val="50000"/>
                  </a:schemeClr>
                </a:solidFill>
                <a:latin typeface="Arial Black" pitchFamily="34" charset="0"/>
              </a:rPr>
              <a:t>of 20</a:t>
            </a:r>
          </a:p>
        </p:txBody>
      </p:sp>
      <p:cxnSp>
        <p:nvCxnSpPr>
          <p:cNvPr id="9" name="Straight Connector 8"/>
          <p:cNvCxnSpPr/>
          <p:nvPr/>
        </p:nvCxnSpPr>
        <p:spPr>
          <a:xfrm>
            <a:off x="34925" y="6742113"/>
            <a:ext cx="871378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cstate="print"/>
          <a:srcRect b="5849"/>
          <a:stretch>
            <a:fillRect/>
          </a:stretch>
        </p:blipFill>
        <p:spPr bwMode="auto">
          <a:xfrm>
            <a:off x="0" y="0"/>
            <a:ext cx="9144000" cy="6477000"/>
          </a:xfrm>
          <a:prstGeom prst="rect">
            <a:avLst/>
          </a:prstGeom>
          <a:noFill/>
          <a:ln w="9525">
            <a:noFill/>
            <a:miter lim="800000"/>
            <a:headEnd/>
            <a:tailEnd/>
          </a:ln>
        </p:spPr>
      </p:pic>
      <p:sp>
        <p:nvSpPr>
          <p:cNvPr id="8" name="TextBox 7"/>
          <p:cNvSpPr txBox="1"/>
          <p:nvPr/>
        </p:nvSpPr>
        <p:spPr>
          <a:xfrm>
            <a:off x="6019800" y="6096000"/>
            <a:ext cx="2971800" cy="253916"/>
          </a:xfrm>
          <a:prstGeom prst="rect">
            <a:avLst/>
          </a:prstGeom>
          <a:noFill/>
        </p:spPr>
        <p:txBody>
          <a:bodyPr wrap="square" rtlCol="0">
            <a:spAutoFit/>
          </a:bodyPr>
          <a:lstStyle/>
          <a:p>
            <a:r>
              <a:rPr lang="en-US" sz="1050" dirty="0" smtClean="0">
                <a:solidFill>
                  <a:schemeClr val="bg2"/>
                </a:solidFill>
              </a:rPr>
              <a:t>Fortune by </a:t>
            </a:r>
            <a:r>
              <a:rPr lang="en-US" sz="1050" dirty="0" err="1" smtClean="0">
                <a:solidFill>
                  <a:schemeClr val="bg2"/>
                </a:solidFill>
              </a:rPr>
              <a:t>ex.libris</a:t>
            </a:r>
            <a:r>
              <a:rPr lang="en-US" sz="1050" dirty="0" smtClean="0">
                <a:solidFill>
                  <a:schemeClr val="bg2"/>
                </a:solidFill>
              </a:rPr>
              <a:t>, on </a:t>
            </a:r>
            <a:r>
              <a:rPr lang="en-US" sz="1050" dirty="0" err="1" smtClean="0">
                <a:solidFill>
                  <a:schemeClr val="bg2"/>
                </a:solidFill>
              </a:rPr>
              <a:t>Flickr</a:t>
            </a:r>
            <a:r>
              <a:rPr lang="en-US" sz="1050" dirty="0" smtClean="0">
                <a:solidFill>
                  <a:schemeClr val="bg2"/>
                </a:solidFill>
              </a:rPr>
              <a:t>, Creative Commons</a:t>
            </a:r>
            <a:endParaRPr lang="en-US" sz="1050" dirty="0">
              <a:solidFill>
                <a:schemeClr val="bg2"/>
              </a:solidFill>
            </a:endParaRPr>
          </a:p>
        </p:txBody>
      </p:sp>
    </p:spTree>
  </p:cSld>
  <p:clrMapOvr>
    <a:masterClrMapping/>
  </p:clrMapOvr>
  <p:transition xmlns:p14="http://schemas.microsoft.com/office/powerpoint/2010/main" advClick="0" advTm="200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a:stretch>
            <a:fillRect/>
          </a:stretch>
        </p:blipFill>
        <p:spPr bwMode="auto">
          <a:xfrm>
            <a:off x="290787" y="71827"/>
            <a:ext cx="8562427" cy="6405173"/>
          </a:xfrm>
          <a:prstGeom prst="rect">
            <a:avLst/>
          </a:prstGeom>
          <a:noFill/>
          <a:ln w="9525">
            <a:noFill/>
            <a:miter lim="800000"/>
            <a:headEnd/>
            <a:tailEnd/>
          </a:ln>
        </p:spPr>
      </p:pic>
      <p:sp>
        <p:nvSpPr>
          <p:cNvPr id="5" name="Rounded Rectangle 4"/>
          <p:cNvSpPr/>
          <p:nvPr/>
        </p:nvSpPr>
        <p:spPr>
          <a:xfrm>
            <a:off x="-180975" y="6497638"/>
            <a:ext cx="9577388" cy="36036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 name="Slide Number Placeholder 5"/>
          <p:cNvSpPr>
            <a:spLocks noGrp="1"/>
          </p:cNvSpPr>
          <p:nvPr>
            <p:ph type="sldNum" sz="quarter" idx="12"/>
          </p:nvPr>
        </p:nvSpPr>
        <p:spPr>
          <a:xfrm>
            <a:off x="7885113" y="6400800"/>
            <a:ext cx="431800" cy="412750"/>
          </a:xfrm>
        </p:spPr>
        <p:txBody>
          <a:bodyPr/>
          <a:lstStyle/>
          <a:p>
            <a:pPr>
              <a:defRPr/>
            </a:pPr>
            <a:fld id="{E749C0DE-558F-41ED-B72C-D890F04E1897}" type="slidenum">
              <a:rPr lang="en-GB">
                <a:solidFill>
                  <a:schemeClr val="tx1">
                    <a:lumMod val="50000"/>
                    <a:lumOff val="50000"/>
                  </a:schemeClr>
                </a:solidFill>
                <a:latin typeface="Arial Black" pitchFamily="34" charset="0"/>
              </a:rPr>
              <a:pPr>
                <a:defRPr/>
              </a:pPr>
              <a:t>20</a:t>
            </a:fld>
            <a:endParaRPr lang="en-GB" dirty="0">
              <a:solidFill>
                <a:schemeClr val="tx1">
                  <a:lumMod val="50000"/>
                  <a:lumOff val="50000"/>
                </a:schemeClr>
              </a:solidFill>
              <a:latin typeface="Arial Black" pitchFamily="34" charset="0"/>
            </a:endParaRPr>
          </a:p>
        </p:txBody>
      </p:sp>
      <p:sp>
        <p:nvSpPr>
          <p:cNvPr id="7" name="Slide Number Placeholder 5"/>
          <p:cNvSpPr txBox="1">
            <a:spLocks/>
          </p:cNvSpPr>
          <p:nvPr/>
        </p:nvSpPr>
        <p:spPr>
          <a:xfrm>
            <a:off x="8027988" y="6400800"/>
            <a:ext cx="792162" cy="412750"/>
          </a:xfrm>
          <a:prstGeom prst="rect">
            <a:avLst/>
          </a:prstGeom>
        </p:spPr>
        <p:txBody>
          <a:bodyPr anchor="ctr"/>
          <a:lstStyle/>
          <a:p>
            <a:pPr algn="r" fontAlgn="auto">
              <a:spcBef>
                <a:spcPts val="0"/>
              </a:spcBef>
              <a:spcAft>
                <a:spcPts val="0"/>
              </a:spcAft>
              <a:defRPr/>
            </a:pPr>
            <a:r>
              <a:rPr lang="en-GB" sz="1200" dirty="0">
                <a:solidFill>
                  <a:schemeClr val="tx1">
                    <a:lumMod val="50000"/>
                    <a:lumOff val="50000"/>
                  </a:schemeClr>
                </a:solidFill>
                <a:latin typeface="Arial Black" pitchFamily="34" charset="0"/>
              </a:rPr>
              <a:t>of 20</a:t>
            </a:r>
          </a:p>
        </p:txBody>
      </p:sp>
      <p:cxnSp>
        <p:nvCxnSpPr>
          <p:cNvPr id="9" name="Straight Connector 8"/>
          <p:cNvCxnSpPr/>
          <p:nvPr/>
        </p:nvCxnSpPr>
        <p:spPr>
          <a:xfrm>
            <a:off x="34925" y="6742113"/>
            <a:ext cx="871378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334000" y="6070684"/>
            <a:ext cx="3505200" cy="253916"/>
          </a:xfrm>
          <a:prstGeom prst="rect">
            <a:avLst/>
          </a:prstGeom>
          <a:noFill/>
        </p:spPr>
        <p:txBody>
          <a:bodyPr wrap="square" rtlCol="0">
            <a:spAutoFit/>
          </a:bodyPr>
          <a:lstStyle/>
          <a:p>
            <a:r>
              <a:rPr lang="en-US" sz="1050" dirty="0">
                <a:solidFill>
                  <a:schemeClr val="accent6">
                    <a:lumMod val="75000"/>
                  </a:schemeClr>
                </a:solidFill>
              </a:rPr>
              <a:t>Rainbow Metal by Cosmic Kitty, on </a:t>
            </a:r>
            <a:r>
              <a:rPr lang="en-US" sz="1050" dirty="0" smtClean="0">
                <a:solidFill>
                  <a:schemeClr val="accent6">
                    <a:lumMod val="75000"/>
                  </a:schemeClr>
                </a:solidFill>
              </a:rPr>
              <a:t>Flickr, Creative Commons</a:t>
            </a:r>
            <a:endParaRPr lang="en-US" sz="1050" dirty="0">
              <a:solidFill>
                <a:schemeClr val="accent6">
                  <a:lumMod val="75000"/>
                </a:schemeClr>
              </a:solidFill>
            </a:endParaRPr>
          </a:p>
        </p:txBody>
      </p:sp>
    </p:spTree>
  </p:cSld>
  <p:clrMapOvr>
    <a:masterClrMapping/>
  </p:clrMapOvr>
  <p:transition xmlns:p14="http://schemas.microsoft.com/office/powerpoint/2010/main" advClick="0" advTm="200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326" b="89813" l="6843" r="89736"/>
                    </a14:imgEffect>
                    <a14:imgEffect>
                      <a14:artisticPencilSketch/>
                    </a14:imgEffect>
                  </a14:imgLayer>
                </a14:imgProps>
              </a:ext>
            </a:extLst>
          </a:blip>
          <a:srcRect/>
          <a:stretch>
            <a:fillRect/>
          </a:stretch>
        </p:blipFill>
        <p:spPr bwMode="auto">
          <a:xfrm>
            <a:off x="304800" y="914400"/>
            <a:ext cx="8562427" cy="6405173"/>
          </a:xfrm>
          <a:prstGeom prst="rect">
            <a:avLst/>
          </a:prstGeom>
          <a:noFill/>
          <a:ln w="9525">
            <a:noFill/>
            <a:miter lim="800000"/>
            <a:headEnd/>
            <a:tailEnd/>
          </a:ln>
        </p:spPr>
      </p:pic>
    </p:spTree>
    <p:extLst>
      <p:ext uri="{BB962C8B-B14F-4D97-AF65-F5344CB8AC3E}">
        <p14:creationId xmlns:p14="http://schemas.microsoft.com/office/powerpoint/2010/main" val="1314341450"/>
      </p:ext>
    </p:extLst>
  </p:cSld>
  <p:clrMapOvr>
    <a:masterClrMapping/>
  </p:clrMapOvr>
  <p:transition xmlns:p14="http://schemas.microsoft.com/office/powerpoint/2010/main" advClick="0" advTm="2000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80975" y="6497638"/>
            <a:ext cx="9577388" cy="36036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 name="Slide Number Placeholder 5"/>
          <p:cNvSpPr>
            <a:spLocks noGrp="1"/>
          </p:cNvSpPr>
          <p:nvPr>
            <p:ph type="sldNum" sz="quarter" idx="12"/>
          </p:nvPr>
        </p:nvSpPr>
        <p:spPr>
          <a:xfrm>
            <a:off x="7885113" y="6400800"/>
            <a:ext cx="431800" cy="412750"/>
          </a:xfrm>
        </p:spPr>
        <p:txBody>
          <a:bodyPr/>
          <a:lstStyle/>
          <a:p>
            <a:pPr>
              <a:defRPr/>
            </a:pPr>
            <a:fld id="{F80DB307-BA26-48E7-8AAC-1DBE86110065}" type="slidenum">
              <a:rPr lang="en-GB">
                <a:solidFill>
                  <a:schemeClr val="tx1">
                    <a:lumMod val="50000"/>
                    <a:lumOff val="50000"/>
                  </a:schemeClr>
                </a:solidFill>
                <a:latin typeface="Arial Black" pitchFamily="34" charset="0"/>
              </a:rPr>
              <a:pPr>
                <a:defRPr/>
              </a:pPr>
              <a:t>3</a:t>
            </a:fld>
            <a:endParaRPr lang="en-GB" dirty="0">
              <a:solidFill>
                <a:schemeClr val="tx1">
                  <a:lumMod val="50000"/>
                  <a:lumOff val="50000"/>
                </a:schemeClr>
              </a:solidFill>
              <a:latin typeface="Arial Black" pitchFamily="34" charset="0"/>
            </a:endParaRPr>
          </a:p>
        </p:txBody>
      </p:sp>
      <p:sp>
        <p:nvSpPr>
          <p:cNvPr id="7" name="Slide Number Placeholder 5"/>
          <p:cNvSpPr txBox="1">
            <a:spLocks/>
          </p:cNvSpPr>
          <p:nvPr/>
        </p:nvSpPr>
        <p:spPr>
          <a:xfrm>
            <a:off x="8027988" y="6400800"/>
            <a:ext cx="792162" cy="412750"/>
          </a:xfrm>
          <a:prstGeom prst="rect">
            <a:avLst/>
          </a:prstGeom>
        </p:spPr>
        <p:txBody>
          <a:bodyPr anchor="ctr"/>
          <a:lstStyle/>
          <a:p>
            <a:pPr algn="r" fontAlgn="auto">
              <a:spcBef>
                <a:spcPts val="0"/>
              </a:spcBef>
              <a:spcAft>
                <a:spcPts val="0"/>
              </a:spcAft>
              <a:defRPr/>
            </a:pPr>
            <a:r>
              <a:rPr lang="en-GB" sz="1200" dirty="0">
                <a:solidFill>
                  <a:schemeClr val="tx1">
                    <a:lumMod val="50000"/>
                    <a:lumOff val="50000"/>
                  </a:schemeClr>
                </a:solidFill>
                <a:latin typeface="Arial Black" pitchFamily="34" charset="0"/>
              </a:rPr>
              <a:t>of 20</a:t>
            </a:r>
          </a:p>
        </p:txBody>
      </p:sp>
      <p:cxnSp>
        <p:nvCxnSpPr>
          <p:cNvPr id="9" name="Straight Connector 8"/>
          <p:cNvCxnSpPr/>
          <p:nvPr/>
        </p:nvCxnSpPr>
        <p:spPr>
          <a:xfrm>
            <a:off x="34925" y="6742113"/>
            <a:ext cx="871378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cstate="print"/>
          <a:srcRect/>
          <a:stretch>
            <a:fillRect/>
          </a:stretch>
        </p:blipFill>
        <p:spPr bwMode="auto">
          <a:xfrm>
            <a:off x="938213" y="1048888"/>
            <a:ext cx="7267575" cy="5428112"/>
          </a:xfrm>
          <a:prstGeom prst="rect">
            <a:avLst/>
          </a:prstGeom>
          <a:noFill/>
          <a:ln w="9525">
            <a:noFill/>
            <a:miter lim="800000"/>
            <a:headEnd/>
            <a:tailEnd/>
          </a:ln>
        </p:spPr>
      </p:pic>
      <p:sp>
        <p:nvSpPr>
          <p:cNvPr id="12" name="Right Arrow 11"/>
          <p:cNvSpPr/>
          <p:nvPr/>
        </p:nvSpPr>
        <p:spPr>
          <a:xfrm>
            <a:off x="457200" y="76200"/>
            <a:ext cx="8382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3" name="Straight Connector 12"/>
          <p:cNvCxnSpPr>
            <a:stCxn id="12" idx="1"/>
          </p:cNvCxnSpPr>
          <p:nvPr/>
        </p:nvCxnSpPr>
        <p:spPr>
          <a:xfrm>
            <a:off x="457200" y="266700"/>
            <a:ext cx="0" cy="419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458200" y="228600"/>
            <a:ext cx="0"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153400" y="762000"/>
            <a:ext cx="762000" cy="369332"/>
          </a:xfrm>
          <a:prstGeom prst="rect">
            <a:avLst/>
          </a:prstGeom>
          <a:noFill/>
        </p:spPr>
        <p:txBody>
          <a:bodyPr wrap="square" rtlCol="0">
            <a:spAutoFit/>
          </a:bodyPr>
          <a:lstStyle/>
          <a:p>
            <a:r>
              <a:rPr lang="en-US" dirty="0" smtClean="0"/>
              <a:t>2012</a:t>
            </a:r>
            <a:endParaRPr lang="en-US" dirty="0"/>
          </a:p>
        </p:txBody>
      </p:sp>
      <p:sp>
        <p:nvSpPr>
          <p:cNvPr id="16" name="TextBox 15"/>
          <p:cNvSpPr txBox="1"/>
          <p:nvPr/>
        </p:nvSpPr>
        <p:spPr>
          <a:xfrm>
            <a:off x="76200" y="685800"/>
            <a:ext cx="762000" cy="369332"/>
          </a:xfrm>
          <a:prstGeom prst="rect">
            <a:avLst/>
          </a:prstGeom>
          <a:noFill/>
        </p:spPr>
        <p:txBody>
          <a:bodyPr wrap="square" rtlCol="0">
            <a:spAutoFit/>
          </a:bodyPr>
          <a:lstStyle/>
          <a:p>
            <a:r>
              <a:rPr lang="en-US" dirty="0" smtClean="0"/>
              <a:t>1991</a:t>
            </a:r>
            <a:endParaRPr lang="en-US" dirty="0"/>
          </a:p>
        </p:txBody>
      </p:sp>
      <p:sp>
        <p:nvSpPr>
          <p:cNvPr id="17" name="TextBox 16"/>
          <p:cNvSpPr txBox="1"/>
          <p:nvPr/>
        </p:nvSpPr>
        <p:spPr>
          <a:xfrm>
            <a:off x="5791200" y="5985302"/>
            <a:ext cx="2286000" cy="415498"/>
          </a:xfrm>
          <a:prstGeom prst="rect">
            <a:avLst/>
          </a:prstGeom>
          <a:noFill/>
        </p:spPr>
        <p:txBody>
          <a:bodyPr wrap="square" rtlCol="0">
            <a:spAutoFit/>
          </a:bodyPr>
          <a:lstStyle/>
          <a:p>
            <a:r>
              <a:rPr lang="en-US" sz="1050" dirty="0" smtClean="0">
                <a:solidFill>
                  <a:schemeClr val="bg2"/>
                </a:solidFill>
              </a:rPr>
              <a:t>Generation X by Douglas Copland by Breakfast for Dinner, on </a:t>
            </a:r>
            <a:r>
              <a:rPr lang="en-US" sz="1050" dirty="0" err="1" smtClean="0">
                <a:solidFill>
                  <a:schemeClr val="bg2"/>
                </a:solidFill>
              </a:rPr>
              <a:t>Flickr</a:t>
            </a:r>
            <a:endParaRPr lang="en-US" sz="1050" dirty="0">
              <a:solidFill>
                <a:schemeClr val="bg2"/>
              </a:solidFill>
            </a:endParaRPr>
          </a:p>
        </p:txBody>
      </p:sp>
    </p:spTree>
  </p:cSld>
  <p:clrMapOvr>
    <a:masterClrMapping/>
  </p:clrMapOvr>
  <p:transition xmlns:p14="http://schemas.microsoft.com/office/powerpoint/2010/main" advClick="0" advTm="200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80975" y="6497638"/>
            <a:ext cx="9577388" cy="36036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 name="Slide Number Placeholder 5"/>
          <p:cNvSpPr>
            <a:spLocks noGrp="1"/>
          </p:cNvSpPr>
          <p:nvPr>
            <p:ph type="sldNum" sz="quarter" idx="12"/>
          </p:nvPr>
        </p:nvSpPr>
        <p:spPr>
          <a:xfrm>
            <a:off x="7885113" y="6400800"/>
            <a:ext cx="431800" cy="412750"/>
          </a:xfrm>
        </p:spPr>
        <p:txBody>
          <a:bodyPr/>
          <a:lstStyle/>
          <a:p>
            <a:pPr>
              <a:defRPr/>
            </a:pPr>
            <a:fld id="{65E524B2-2E64-459C-B3AA-2B64C1000FFC}" type="slidenum">
              <a:rPr lang="en-GB">
                <a:solidFill>
                  <a:schemeClr val="tx1">
                    <a:lumMod val="50000"/>
                    <a:lumOff val="50000"/>
                  </a:schemeClr>
                </a:solidFill>
                <a:latin typeface="Arial Black" pitchFamily="34" charset="0"/>
              </a:rPr>
              <a:pPr>
                <a:defRPr/>
              </a:pPr>
              <a:t>4</a:t>
            </a:fld>
            <a:endParaRPr lang="en-GB" dirty="0">
              <a:solidFill>
                <a:schemeClr val="tx1">
                  <a:lumMod val="50000"/>
                  <a:lumOff val="50000"/>
                </a:schemeClr>
              </a:solidFill>
              <a:latin typeface="Arial Black" pitchFamily="34" charset="0"/>
            </a:endParaRPr>
          </a:p>
        </p:txBody>
      </p:sp>
      <p:sp>
        <p:nvSpPr>
          <p:cNvPr id="7" name="Slide Number Placeholder 5"/>
          <p:cNvSpPr txBox="1">
            <a:spLocks/>
          </p:cNvSpPr>
          <p:nvPr/>
        </p:nvSpPr>
        <p:spPr>
          <a:xfrm>
            <a:off x="8027988" y="6400800"/>
            <a:ext cx="792162" cy="412750"/>
          </a:xfrm>
          <a:prstGeom prst="rect">
            <a:avLst/>
          </a:prstGeom>
        </p:spPr>
        <p:txBody>
          <a:bodyPr anchor="ctr"/>
          <a:lstStyle/>
          <a:p>
            <a:pPr algn="r" fontAlgn="auto">
              <a:spcBef>
                <a:spcPts val="0"/>
              </a:spcBef>
              <a:spcAft>
                <a:spcPts val="0"/>
              </a:spcAft>
              <a:defRPr/>
            </a:pPr>
            <a:r>
              <a:rPr lang="en-GB" sz="1200" dirty="0">
                <a:solidFill>
                  <a:schemeClr val="tx1">
                    <a:lumMod val="50000"/>
                    <a:lumOff val="50000"/>
                  </a:schemeClr>
                </a:solidFill>
                <a:latin typeface="Arial Black" pitchFamily="34" charset="0"/>
              </a:rPr>
              <a:t>of 20</a:t>
            </a:r>
          </a:p>
        </p:txBody>
      </p:sp>
      <p:cxnSp>
        <p:nvCxnSpPr>
          <p:cNvPr id="9" name="Straight Connector 8"/>
          <p:cNvCxnSpPr/>
          <p:nvPr/>
        </p:nvCxnSpPr>
        <p:spPr>
          <a:xfrm>
            <a:off x="34925" y="6742113"/>
            <a:ext cx="871378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ight Arrow 10"/>
          <p:cNvSpPr/>
          <p:nvPr/>
        </p:nvSpPr>
        <p:spPr>
          <a:xfrm>
            <a:off x="457200" y="304800"/>
            <a:ext cx="8382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2" name="Straight Connector 11"/>
          <p:cNvCxnSpPr/>
          <p:nvPr/>
        </p:nvCxnSpPr>
        <p:spPr>
          <a:xfrm>
            <a:off x="457200" y="381000"/>
            <a:ext cx="0"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200" y="914400"/>
            <a:ext cx="762000" cy="369332"/>
          </a:xfrm>
          <a:prstGeom prst="rect">
            <a:avLst/>
          </a:prstGeom>
          <a:noFill/>
        </p:spPr>
        <p:txBody>
          <a:bodyPr wrap="square" rtlCol="0">
            <a:spAutoFit/>
          </a:bodyPr>
          <a:lstStyle/>
          <a:p>
            <a:r>
              <a:rPr lang="en-US" dirty="0" smtClean="0"/>
              <a:t>1991</a:t>
            </a:r>
            <a:endParaRPr lang="en-US" dirty="0"/>
          </a:p>
        </p:txBody>
      </p:sp>
      <p:cxnSp>
        <p:nvCxnSpPr>
          <p:cNvPr id="14" name="Straight Connector 13"/>
          <p:cNvCxnSpPr/>
          <p:nvPr/>
        </p:nvCxnSpPr>
        <p:spPr>
          <a:xfrm>
            <a:off x="1143000" y="392668"/>
            <a:ext cx="0"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2000" y="926068"/>
            <a:ext cx="762000" cy="369332"/>
          </a:xfrm>
          <a:prstGeom prst="rect">
            <a:avLst/>
          </a:prstGeom>
          <a:noFill/>
        </p:spPr>
        <p:txBody>
          <a:bodyPr wrap="square" rtlCol="0">
            <a:spAutoFit/>
          </a:bodyPr>
          <a:lstStyle/>
          <a:p>
            <a:r>
              <a:rPr lang="en-US" dirty="0" smtClean="0"/>
              <a:t>1995</a:t>
            </a:r>
            <a:endParaRPr lang="en-US" dirty="0"/>
          </a:p>
        </p:txBody>
      </p:sp>
      <p:cxnSp>
        <p:nvCxnSpPr>
          <p:cNvPr id="16" name="Straight Connector 15"/>
          <p:cNvCxnSpPr/>
          <p:nvPr/>
        </p:nvCxnSpPr>
        <p:spPr>
          <a:xfrm>
            <a:off x="4191000" y="609600"/>
            <a:ext cx="0" cy="3048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10000" y="914400"/>
            <a:ext cx="762000" cy="369332"/>
          </a:xfrm>
          <a:prstGeom prst="rect">
            <a:avLst/>
          </a:prstGeom>
          <a:noFill/>
        </p:spPr>
        <p:txBody>
          <a:bodyPr wrap="square" rtlCol="0">
            <a:spAutoFit/>
          </a:bodyPr>
          <a:lstStyle/>
          <a:p>
            <a:r>
              <a:rPr lang="en-US" dirty="0" smtClean="0">
                <a:solidFill>
                  <a:schemeClr val="bg1">
                    <a:lumMod val="75000"/>
                  </a:schemeClr>
                </a:solidFill>
              </a:rPr>
              <a:t>2001</a:t>
            </a:r>
            <a:endParaRPr lang="en-US" dirty="0">
              <a:solidFill>
                <a:schemeClr val="bg1">
                  <a:lumMod val="75000"/>
                </a:schemeClr>
              </a:solidFill>
            </a:endParaRPr>
          </a:p>
        </p:txBody>
      </p:sp>
      <p:cxnSp>
        <p:nvCxnSpPr>
          <p:cNvPr id="18" name="Straight Connector 17"/>
          <p:cNvCxnSpPr/>
          <p:nvPr/>
        </p:nvCxnSpPr>
        <p:spPr>
          <a:xfrm>
            <a:off x="5410200" y="609600"/>
            <a:ext cx="0" cy="3048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15000" y="609600"/>
            <a:ext cx="0" cy="5334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410200" y="1154668"/>
            <a:ext cx="762000" cy="369332"/>
          </a:xfrm>
          <a:prstGeom prst="rect">
            <a:avLst/>
          </a:prstGeom>
          <a:noFill/>
        </p:spPr>
        <p:txBody>
          <a:bodyPr wrap="square" rtlCol="0">
            <a:spAutoFit/>
          </a:bodyPr>
          <a:lstStyle/>
          <a:p>
            <a:r>
              <a:rPr lang="en-US" dirty="0" smtClean="0">
                <a:solidFill>
                  <a:schemeClr val="bg1">
                    <a:lumMod val="75000"/>
                  </a:schemeClr>
                </a:solidFill>
              </a:rPr>
              <a:t>2005</a:t>
            </a:r>
            <a:endParaRPr lang="en-US" dirty="0">
              <a:solidFill>
                <a:schemeClr val="bg1">
                  <a:lumMod val="75000"/>
                </a:schemeClr>
              </a:solidFill>
            </a:endParaRPr>
          </a:p>
        </p:txBody>
      </p:sp>
      <p:cxnSp>
        <p:nvCxnSpPr>
          <p:cNvPr id="21" name="Straight Connector 20"/>
          <p:cNvCxnSpPr/>
          <p:nvPr/>
        </p:nvCxnSpPr>
        <p:spPr>
          <a:xfrm>
            <a:off x="6096000" y="609600"/>
            <a:ext cx="0" cy="3164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715000" y="926068"/>
            <a:ext cx="762000" cy="369332"/>
          </a:xfrm>
          <a:prstGeom prst="rect">
            <a:avLst/>
          </a:prstGeom>
          <a:noFill/>
        </p:spPr>
        <p:txBody>
          <a:bodyPr wrap="square" rtlCol="0">
            <a:spAutoFit/>
          </a:bodyPr>
          <a:lstStyle/>
          <a:p>
            <a:r>
              <a:rPr lang="en-US" dirty="0" smtClean="0">
                <a:solidFill>
                  <a:schemeClr val="bg1">
                    <a:lumMod val="75000"/>
                  </a:schemeClr>
                </a:solidFill>
              </a:rPr>
              <a:t>2006</a:t>
            </a:r>
            <a:endParaRPr lang="en-US" dirty="0">
              <a:solidFill>
                <a:schemeClr val="bg1">
                  <a:lumMod val="75000"/>
                </a:schemeClr>
              </a:solidFill>
            </a:endParaRPr>
          </a:p>
        </p:txBody>
      </p:sp>
      <p:cxnSp>
        <p:nvCxnSpPr>
          <p:cNvPr id="23" name="Straight Connector 22"/>
          <p:cNvCxnSpPr/>
          <p:nvPr/>
        </p:nvCxnSpPr>
        <p:spPr>
          <a:xfrm>
            <a:off x="8458200" y="609600"/>
            <a:ext cx="0" cy="3810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077200" y="990600"/>
            <a:ext cx="762000" cy="369332"/>
          </a:xfrm>
          <a:prstGeom prst="rect">
            <a:avLst/>
          </a:prstGeom>
          <a:noFill/>
        </p:spPr>
        <p:txBody>
          <a:bodyPr wrap="square" rtlCol="0">
            <a:spAutoFit/>
          </a:bodyPr>
          <a:lstStyle/>
          <a:p>
            <a:r>
              <a:rPr lang="en-US" dirty="0" smtClean="0">
                <a:solidFill>
                  <a:schemeClr val="bg1">
                    <a:lumMod val="75000"/>
                  </a:schemeClr>
                </a:solidFill>
              </a:rPr>
              <a:t>2012</a:t>
            </a:r>
            <a:endParaRPr lang="en-US" dirty="0">
              <a:solidFill>
                <a:schemeClr val="bg1">
                  <a:lumMod val="75000"/>
                </a:schemeClr>
              </a:solidFill>
            </a:endParaRPr>
          </a:p>
        </p:txBody>
      </p:sp>
      <p:sp>
        <p:nvSpPr>
          <p:cNvPr id="25" name="TextBox 24"/>
          <p:cNvSpPr txBox="1"/>
          <p:nvPr/>
        </p:nvSpPr>
        <p:spPr>
          <a:xfrm>
            <a:off x="5029200" y="914400"/>
            <a:ext cx="762000" cy="369332"/>
          </a:xfrm>
          <a:prstGeom prst="rect">
            <a:avLst/>
          </a:prstGeom>
          <a:noFill/>
        </p:spPr>
        <p:txBody>
          <a:bodyPr wrap="square" rtlCol="0">
            <a:spAutoFit/>
          </a:bodyPr>
          <a:lstStyle/>
          <a:p>
            <a:r>
              <a:rPr lang="en-US" dirty="0" smtClean="0">
                <a:solidFill>
                  <a:schemeClr val="bg1">
                    <a:lumMod val="75000"/>
                  </a:schemeClr>
                </a:solidFill>
              </a:rPr>
              <a:t>2004</a:t>
            </a:r>
            <a:endParaRPr lang="en-US" dirty="0">
              <a:solidFill>
                <a:schemeClr val="bg1">
                  <a:lumMod val="75000"/>
                </a:schemeClr>
              </a:solidFill>
            </a:endParaRPr>
          </a:p>
        </p:txBody>
      </p:sp>
      <p:pic>
        <p:nvPicPr>
          <p:cNvPr id="26" name="Picture 6" descr="File:Boris Yeltsin 22 August 1991-1.jpg"/>
          <p:cNvPicPr>
            <a:picLocks noChangeAspect="1" noChangeArrowheads="1"/>
          </p:cNvPicPr>
          <p:nvPr/>
        </p:nvPicPr>
        <p:blipFill>
          <a:blip r:embed="rId3" cstate="print"/>
          <a:srcRect/>
          <a:stretch>
            <a:fillRect/>
          </a:stretch>
        </p:blipFill>
        <p:spPr bwMode="auto">
          <a:xfrm>
            <a:off x="609600" y="3048000"/>
            <a:ext cx="4381500" cy="2926842"/>
          </a:xfrm>
          <a:prstGeom prst="rect">
            <a:avLst/>
          </a:prstGeom>
          <a:noFill/>
        </p:spPr>
      </p:pic>
      <p:sp>
        <p:nvSpPr>
          <p:cNvPr id="27" name="Rectangle 26"/>
          <p:cNvSpPr/>
          <p:nvPr/>
        </p:nvSpPr>
        <p:spPr>
          <a:xfrm>
            <a:off x="4419600" y="1905000"/>
            <a:ext cx="3953070"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chemeClr val="tx1">
                    <a:lumMod val="50000"/>
                    <a:lumOff val="50000"/>
                  </a:schemeClr>
                </a:solidFill>
              </a:rPr>
              <a:t>http://</a:t>
            </a:r>
            <a:r>
              <a:rPr lang="en-US" sz="5400" b="1" dirty="0" smtClean="0">
                <a:ln w="10541" cmpd="sng">
                  <a:solidFill>
                    <a:srgbClr val="7D7D7D">
                      <a:tint val="100000"/>
                      <a:shade val="100000"/>
                      <a:satMod val="110000"/>
                    </a:srgbClr>
                  </a:solidFill>
                  <a:prstDash val="solid"/>
                </a:ln>
                <a:solidFill>
                  <a:schemeClr val="tx1">
                    <a:lumMod val="50000"/>
                    <a:lumOff val="50000"/>
                  </a:schemeClr>
                </a:solidFill>
              </a:rPr>
              <a:t>www</a:t>
            </a:r>
            <a:r>
              <a:rPr lang="en-US" sz="5400" b="1" dirty="0" smtClean="0">
                <a:ln w="50800"/>
                <a:solidFill>
                  <a:schemeClr val="tx1">
                    <a:lumMod val="50000"/>
                    <a:lumOff val="50000"/>
                  </a:schemeClr>
                </a:solidFill>
              </a:rPr>
              <a:t>.</a:t>
            </a:r>
            <a:endParaRPr lang="en-US" sz="5400" b="1" dirty="0">
              <a:ln w="50800"/>
              <a:solidFill>
                <a:schemeClr val="tx1">
                  <a:lumMod val="50000"/>
                  <a:lumOff val="50000"/>
                </a:schemeClr>
              </a:solidFill>
            </a:endParaRPr>
          </a:p>
        </p:txBody>
      </p:sp>
      <p:cxnSp>
        <p:nvCxnSpPr>
          <p:cNvPr id="29" name="Elbow Connector 28"/>
          <p:cNvCxnSpPr/>
          <p:nvPr/>
        </p:nvCxnSpPr>
        <p:spPr>
          <a:xfrm rot="16200000" flipH="1">
            <a:off x="594241" y="1005959"/>
            <a:ext cx="1764268" cy="234315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16200000" flipH="1">
            <a:off x="2778967" y="-1026367"/>
            <a:ext cx="609600" cy="5253135"/>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43000" y="1295400"/>
            <a:ext cx="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86200" y="5715000"/>
            <a:ext cx="1219200" cy="253916"/>
          </a:xfrm>
          <a:prstGeom prst="rect">
            <a:avLst/>
          </a:prstGeom>
          <a:noFill/>
        </p:spPr>
        <p:txBody>
          <a:bodyPr wrap="square" rtlCol="0">
            <a:spAutoFit/>
          </a:bodyPr>
          <a:lstStyle/>
          <a:p>
            <a:r>
              <a:rPr lang="en-US" sz="1050" b="1" i="1" dirty="0" smtClean="0">
                <a:solidFill>
                  <a:schemeClr val="bg2"/>
                </a:solidFill>
              </a:rPr>
              <a:t>www.kremlin.ru</a:t>
            </a:r>
            <a:endParaRPr lang="en-US" sz="1050" dirty="0">
              <a:solidFill>
                <a:schemeClr val="bg2"/>
              </a:solidFill>
            </a:endParaRPr>
          </a:p>
        </p:txBody>
      </p:sp>
    </p:spTree>
  </p:cSld>
  <p:clrMapOvr>
    <a:masterClrMapping/>
  </p:clrMapOvr>
  <p:transition xmlns:p14="http://schemas.microsoft.com/office/powerpoint/2010/main" advClick="0" advTm="200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File:Pentagon on 9.11.jpg"/>
          <p:cNvPicPr>
            <a:picLocks noChangeAspect="1" noChangeArrowheads="1"/>
          </p:cNvPicPr>
          <p:nvPr/>
        </p:nvPicPr>
        <p:blipFill>
          <a:blip r:embed="rId3" cstate="print"/>
          <a:srcRect/>
          <a:stretch>
            <a:fillRect/>
          </a:stretch>
        </p:blipFill>
        <p:spPr bwMode="auto">
          <a:xfrm>
            <a:off x="3124200" y="2590800"/>
            <a:ext cx="5867400" cy="3894487"/>
          </a:xfrm>
          <a:prstGeom prst="rect">
            <a:avLst/>
          </a:prstGeom>
          <a:noFill/>
        </p:spPr>
      </p:pic>
      <p:sp>
        <p:nvSpPr>
          <p:cNvPr id="5" name="Rounded Rectangle 4"/>
          <p:cNvSpPr/>
          <p:nvPr/>
        </p:nvSpPr>
        <p:spPr>
          <a:xfrm>
            <a:off x="-180975" y="6497638"/>
            <a:ext cx="9577388" cy="36036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 name="Slide Number Placeholder 5"/>
          <p:cNvSpPr>
            <a:spLocks noGrp="1"/>
          </p:cNvSpPr>
          <p:nvPr>
            <p:ph type="sldNum" sz="quarter" idx="12"/>
          </p:nvPr>
        </p:nvSpPr>
        <p:spPr>
          <a:xfrm>
            <a:off x="7885113" y="6400800"/>
            <a:ext cx="431800" cy="412750"/>
          </a:xfrm>
        </p:spPr>
        <p:txBody>
          <a:bodyPr/>
          <a:lstStyle/>
          <a:p>
            <a:pPr>
              <a:defRPr/>
            </a:pPr>
            <a:fld id="{E749C0DE-558F-41ED-B72C-D890F04E1897}" type="slidenum">
              <a:rPr lang="en-GB">
                <a:solidFill>
                  <a:schemeClr val="tx1">
                    <a:lumMod val="50000"/>
                    <a:lumOff val="50000"/>
                  </a:schemeClr>
                </a:solidFill>
                <a:latin typeface="Arial Black" pitchFamily="34" charset="0"/>
              </a:rPr>
              <a:pPr>
                <a:defRPr/>
              </a:pPr>
              <a:t>5</a:t>
            </a:fld>
            <a:endParaRPr lang="en-GB" dirty="0">
              <a:solidFill>
                <a:schemeClr val="tx1">
                  <a:lumMod val="50000"/>
                  <a:lumOff val="50000"/>
                </a:schemeClr>
              </a:solidFill>
              <a:latin typeface="Arial Black" pitchFamily="34" charset="0"/>
            </a:endParaRPr>
          </a:p>
        </p:txBody>
      </p:sp>
      <p:sp>
        <p:nvSpPr>
          <p:cNvPr id="7" name="Slide Number Placeholder 5"/>
          <p:cNvSpPr txBox="1">
            <a:spLocks/>
          </p:cNvSpPr>
          <p:nvPr/>
        </p:nvSpPr>
        <p:spPr>
          <a:xfrm>
            <a:off x="8027988" y="6400800"/>
            <a:ext cx="792162" cy="412750"/>
          </a:xfrm>
          <a:prstGeom prst="rect">
            <a:avLst/>
          </a:prstGeom>
        </p:spPr>
        <p:txBody>
          <a:bodyPr anchor="ctr"/>
          <a:lstStyle/>
          <a:p>
            <a:pPr algn="r" fontAlgn="auto">
              <a:spcBef>
                <a:spcPts val="0"/>
              </a:spcBef>
              <a:spcAft>
                <a:spcPts val="0"/>
              </a:spcAft>
              <a:defRPr/>
            </a:pPr>
            <a:r>
              <a:rPr lang="en-GB" sz="1200" dirty="0">
                <a:solidFill>
                  <a:schemeClr val="tx1">
                    <a:lumMod val="50000"/>
                    <a:lumOff val="50000"/>
                  </a:schemeClr>
                </a:solidFill>
                <a:latin typeface="Arial Black" pitchFamily="34" charset="0"/>
              </a:rPr>
              <a:t>of 20</a:t>
            </a:r>
          </a:p>
        </p:txBody>
      </p:sp>
      <p:cxnSp>
        <p:nvCxnSpPr>
          <p:cNvPr id="9" name="Straight Connector 8"/>
          <p:cNvCxnSpPr/>
          <p:nvPr/>
        </p:nvCxnSpPr>
        <p:spPr>
          <a:xfrm>
            <a:off x="34925" y="6742113"/>
            <a:ext cx="871378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p:nvPicPr>
        <p:blipFill>
          <a:blip r:embed="rId4" cstate="print"/>
          <a:srcRect/>
          <a:stretch>
            <a:fillRect/>
          </a:stretch>
        </p:blipFill>
        <p:spPr bwMode="auto">
          <a:xfrm>
            <a:off x="457200" y="1053064"/>
            <a:ext cx="4114802" cy="3366536"/>
          </a:xfrm>
          <a:prstGeom prst="rect">
            <a:avLst/>
          </a:prstGeom>
          <a:noFill/>
          <a:ln w="9525">
            <a:noFill/>
            <a:miter lim="800000"/>
            <a:headEnd/>
            <a:tailEnd/>
          </a:ln>
          <a:effectLst/>
        </p:spPr>
      </p:pic>
      <p:sp>
        <p:nvSpPr>
          <p:cNvPr id="12" name="Right Arrow 11"/>
          <p:cNvSpPr/>
          <p:nvPr/>
        </p:nvSpPr>
        <p:spPr>
          <a:xfrm>
            <a:off x="457200" y="76200"/>
            <a:ext cx="8382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3" name="Straight Connector 12"/>
          <p:cNvCxnSpPr/>
          <p:nvPr/>
        </p:nvCxnSpPr>
        <p:spPr>
          <a:xfrm>
            <a:off x="457200" y="381000"/>
            <a:ext cx="0" cy="3048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43000" y="381000"/>
            <a:ext cx="0" cy="3164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2000" y="697468"/>
            <a:ext cx="762000" cy="369332"/>
          </a:xfrm>
          <a:prstGeom prst="rect">
            <a:avLst/>
          </a:prstGeom>
          <a:noFill/>
        </p:spPr>
        <p:txBody>
          <a:bodyPr wrap="square" rtlCol="0">
            <a:spAutoFit/>
          </a:bodyPr>
          <a:lstStyle/>
          <a:p>
            <a:r>
              <a:rPr lang="en-US" dirty="0" smtClean="0">
                <a:solidFill>
                  <a:schemeClr val="bg1">
                    <a:lumMod val="75000"/>
                  </a:schemeClr>
                </a:solidFill>
              </a:rPr>
              <a:t>1995</a:t>
            </a:r>
            <a:endParaRPr lang="en-US" dirty="0">
              <a:solidFill>
                <a:schemeClr val="bg1">
                  <a:lumMod val="75000"/>
                </a:schemeClr>
              </a:solidFill>
            </a:endParaRPr>
          </a:p>
        </p:txBody>
      </p:sp>
      <p:cxnSp>
        <p:nvCxnSpPr>
          <p:cNvPr id="16" name="Straight Connector 15"/>
          <p:cNvCxnSpPr/>
          <p:nvPr/>
        </p:nvCxnSpPr>
        <p:spPr>
          <a:xfrm>
            <a:off x="4191000" y="228600"/>
            <a:ext cx="0" cy="457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10200" y="381000"/>
            <a:ext cx="0" cy="3048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715000" y="381000"/>
            <a:ext cx="0" cy="5334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410200" y="926068"/>
            <a:ext cx="762000" cy="369332"/>
          </a:xfrm>
          <a:prstGeom prst="rect">
            <a:avLst/>
          </a:prstGeom>
          <a:noFill/>
        </p:spPr>
        <p:txBody>
          <a:bodyPr wrap="square" rtlCol="0">
            <a:spAutoFit/>
          </a:bodyPr>
          <a:lstStyle/>
          <a:p>
            <a:r>
              <a:rPr lang="en-US" dirty="0" smtClean="0">
                <a:solidFill>
                  <a:schemeClr val="bg1">
                    <a:lumMod val="75000"/>
                  </a:schemeClr>
                </a:solidFill>
              </a:rPr>
              <a:t>2005</a:t>
            </a:r>
            <a:endParaRPr lang="en-US" dirty="0">
              <a:solidFill>
                <a:schemeClr val="bg1">
                  <a:lumMod val="75000"/>
                </a:schemeClr>
              </a:solidFill>
            </a:endParaRPr>
          </a:p>
        </p:txBody>
      </p:sp>
      <p:cxnSp>
        <p:nvCxnSpPr>
          <p:cNvPr id="20" name="Straight Connector 19"/>
          <p:cNvCxnSpPr/>
          <p:nvPr/>
        </p:nvCxnSpPr>
        <p:spPr>
          <a:xfrm>
            <a:off x="6096000" y="381000"/>
            <a:ext cx="0" cy="3164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15000" y="697468"/>
            <a:ext cx="762000" cy="369332"/>
          </a:xfrm>
          <a:prstGeom prst="rect">
            <a:avLst/>
          </a:prstGeom>
          <a:noFill/>
        </p:spPr>
        <p:txBody>
          <a:bodyPr wrap="square" rtlCol="0">
            <a:spAutoFit/>
          </a:bodyPr>
          <a:lstStyle/>
          <a:p>
            <a:r>
              <a:rPr lang="en-US" dirty="0" smtClean="0">
                <a:solidFill>
                  <a:schemeClr val="bg1">
                    <a:lumMod val="75000"/>
                  </a:schemeClr>
                </a:solidFill>
              </a:rPr>
              <a:t>2006</a:t>
            </a:r>
            <a:endParaRPr lang="en-US" dirty="0">
              <a:solidFill>
                <a:schemeClr val="bg1">
                  <a:lumMod val="75000"/>
                </a:schemeClr>
              </a:solidFill>
            </a:endParaRPr>
          </a:p>
        </p:txBody>
      </p:sp>
      <p:cxnSp>
        <p:nvCxnSpPr>
          <p:cNvPr id="22" name="Straight Connector 21"/>
          <p:cNvCxnSpPr/>
          <p:nvPr/>
        </p:nvCxnSpPr>
        <p:spPr>
          <a:xfrm>
            <a:off x="8458200" y="381000"/>
            <a:ext cx="0" cy="3810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077200" y="762000"/>
            <a:ext cx="762000" cy="369332"/>
          </a:xfrm>
          <a:prstGeom prst="rect">
            <a:avLst/>
          </a:prstGeom>
          <a:noFill/>
        </p:spPr>
        <p:txBody>
          <a:bodyPr wrap="square" rtlCol="0">
            <a:spAutoFit/>
          </a:bodyPr>
          <a:lstStyle/>
          <a:p>
            <a:r>
              <a:rPr lang="en-US" dirty="0" smtClean="0">
                <a:solidFill>
                  <a:schemeClr val="bg1">
                    <a:lumMod val="75000"/>
                  </a:schemeClr>
                </a:solidFill>
              </a:rPr>
              <a:t>2012</a:t>
            </a:r>
            <a:endParaRPr lang="en-US" dirty="0">
              <a:solidFill>
                <a:schemeClr val="bg1">
                  <a:lumMod val="75000"/>
                </a:schemeClr>
              </a:solidFill>
            </a:endParaRPr>
          </a:p>
        </p:txBody>
      </p:sp>
      <p:sp>
        <p:nvSpPr>
          <p:cNvPr id="24" name="TextBox 23"/>
          <p:cNvSpPr txBox="1"/>
          <p:nvPr/>
        </p:nvSpPr>
        <p:spPr>
          <a:xfrm>
            <a:off x="5029200" y="685800"/>
            <a:ext cx="762000" cy="369332"/>
          </a:xfrm>
          <a:prstGeom prst="rect">
            <a:avLst/>
          </a:prstGeom>
          <a:noFill/>
        </p:spPr>
        <p:txBody>
          <a:bodyPr wrap="square" rtlCol="0">
            <a:spAutoFit/>
          </a:bodyPr>
          <a:lstStyle/>
          <a:p>
            <a:r>
              <a:rPr lang="en-US" dirty="0" smtClean="0">
                <a:solidFill>
                  <a:schemeClr val="bg1">
                    <a:lumMod val="75000"/>
                  </a:schemeClr>
                </a:solidFill>
              </a:rPr>
              <a:t>2004</a:t>
            </a:r>
            <a:endParaRPr lang="en-US" dirty="0">
              <a:solidFill>
                <a:schemeClr val="bg1">
                  <a:lumMod val="75000"/>
                </a:schemeClr>
              </a:solidFill>
            </a:endParaRPr>
          </a:p>
        </p:txBody>
      </p:sp>
      <p:sp>
        <p:nvSpPr>
          <p:cNvPr id="25" name="TextBox 24"/>
          <p:cNvSpPr txBox="1"/>
          <p:nvPr/>
        </p:nvSpPr>
        <p:spPr>
          <a:xfrm>
            <a:off x="76200" y="685800"/>
            <a:ext cx="762000" cy="369332"/>
          </a:xfrm>
          <a:prstGeom prst="rect">
            <a:avLst/>
          </a:prstGeom>
          <a:noFill/>
        </p:spPr>
        <p:txBody>
          <a:bodyPr wrap="square" rtlCol="0">
            <a:spAutoFit/>
          </a:bodyPr>
          <a:lstStyle/>
          <a:p>
            <a:r>
              <a:rPr lang="en-US" dirty="0" smtClean="0">
                <a:solidFill>
                  <a:schemeClr val="bg1">
                    <a:lumMod val="75000"/>
                  </a:schemeClr>
                </a:solidFill>
              </a:rPr>
              <a:t>1991</a:t>
            </a:r>
            <a:endParaRPr lang="en-US" dirty="0">
              <a:solidFill>
                <a:schemeClr val="bg1">
                  <a:lumMod val="75000"/>
                </a:schemeClr>
              </a:solidFill>
            </a:endParaRPr>
          </a:p>
        </p:txBody>
      </p:sp>
      <p:sp>
        <p:nvSpPr>
          <p:cNvPr id="26" name="TextBox 25"/>
          <p:cNvSpPr txBox="1"/>
          <p:nvPr/>
        </p:nvSpPr>
        <p:spPr>
          <a:xfrm>
            <a:off x="3810000" y="685800"/>
            <a:ext cx="762000" cy="369332"/>
          </a:xfrm>
          <a:prstGeom prst="rect">
            <a:avLst/>
          </a:prstGeom>
          <a:noFill/>
        </p:spPr>
        <p:txBody>
          <a:bodyPr wrap="square" rtlCol="0">
            <a:spAutoFit/>
          </a:bodyPr>
          <a:lstStyle/>
          <a:p>
            <a:r>
              <a:rPr lang="en-US" dirty="0" smtClean="0"/>
              <a:t>2001</a:t>
            </a:r>
            <a:endParaRPr lang="en-US" dirty="0"/>
          </a:p>
        </p:txBody>
      </p:sp>
    </p:spTree>
  </p:cSld>
  <p:clrMapOvr>
    <a:masterClrMapping/>
  </p:clrMapOvr>
  <p:transition xmlns:p14="http://schemas.microsoft.com/office/powerpoint/2010/main" advClick="0" advTm="200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80975" y="6497638"/>
            <a:ext cx="9577388" cy="36036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 name="Slide Number Placeholder 5"/>
          <p:cNvSpPr>
            <a:spLocks noGrp="1"/>
          </p:cNvSpPr>
          <p:nvPr>
            <p:ph type="sldNum" sz="quarter" idx="12"/>
          </p:nvPr>
        </p:nvSpPr>
        <p:spPr>
          <a:xfrm>
            <a:off x="7885113" y="6400800"/>
            <a:ext cx="431800" cy="412750"/>
          </a:xfrm>
        </p:spPr>
        <p:txBody>
          <a:bodyPr/>
          <a:lstStyle/>
          <a:p>
            <a:pPr>
              <a:defRPr/>
            </a:pPr>
            <a:fld id="{F1BD0B3C-5E2D-40E5-A47B-CA4F102B3812}" type="slidenum">
              <a:rPr lang="en-GB">
                <a:solidFill>
                  <a:schemeClr val="tx1">
                    <a:lumMod val="50000"/>
                    <a:lumOff val="50000"/>
                  </a:schemeClr>
                </a:solidFill>
                <a:latin typeface="Arial Black" pitchFamily="34" charset="0"/>
              </a:rPr>
              <a:pPr>
                <a:defRPr/>
              </a:pPr>
              <a:t>6</a:t>
            </a:fld>
            <a:endParaRPr lang="en-GB" dirty="0">
              <a:solidFill>
                <a:schemeClr val="tx1">
                  <a:lumMod val="50000"/>
                  <a:lumOff val="50000"/>
                </a:schemeClr>
              </a:solidFill>
              <a:latin typeface="Arial Black" pitchFamily="34" charset="0"/>
            </a:endParaRPr>
          </a:p>
        </p:txBody>
      </p:sp>
      <p:sp>
        <p:nvSpPr>
          <p:cNvPr id="7" name="Slide Number Placeholder 5"/>
          <p:cNvSpPr txBox="1">
            <a:spLocks/>
          </p:cNvSpPr>
          <p:nvPr/>
        </p:nvSpPr>
        <p:spPr>
          <a:xfrm>
            <a:off x="8027988" y="6400800"/>
            <a:ext cx="792162" cy="412750"/>
          </a:xfrm>
          <a:prstGeom prst="rect">
            <a:avLst/>
          </a:prstGeom>
        </p:spPr>
        <p:txBody>
          <a:bodyPr anchor="ctr"/>
          <a:lstStyle/>
          <a:p>
            <a:pPr algn="r" fontAlgn="auto">
              <a:spcBef>
                <a:spcPts val="0"/>
              </a:spcBef>
              <a:spcAft>
                <a:spcPts val="0"/>
              </a:spcAft>
              <a:defRPr/>
            </a:pPr>
            <a:r>
              <a:rPr lang="en-GB" sz="1200" dirty="0">
                <a:solidFill>
                  <a:schemeClr val="tx1">
                    <a:lumMod val="50000"/>
                    <a:lumOff val="50000"/>
                  </a:schemeClr>
                </a:solidFill>
                <a:latin typeface="Arial Black" pitchFamily="34" charset="0"/>
              </a:rPr>
              <a:t>of 20</a:t>
            </a:r>
          </a:p>
        </p:txBody>
      </p:sp>
      <p:cxnSp>
        <p:nvCxnSpPr>
          <p:cNvPr id="9" name="Straight Connector 8"/>
          <p:cNvCxnSpPr/>
          <p:nvPr/>
        </p:nvCxnSpPr>
        <p:spPr>
          <a:xfrm>
            <a:off x="34925" y="6742113"/>
            <a:ext cx="871378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2" descr="File:Facebook icon.svg"/>
          <p:cNvPicPr>
            <a:picLocks noChangeAspect="1" noChangeArrowheads="1"/>
          </p:cNvPicPr>
          <p:nvPr/>
        </p:nvPicPr>
        <p:blipFill>
          <a:blip r:embed="rId3" cstate="print"/>
          <a:srcRect/>
          <a:stretch>
            <a:fillRect/>
          </a:stretch>
        </p:blipFill>
        <p:spPr bwMode="auto">
          <a:xfrm>
            <a:off x="457200" y="2438400"/>
            <a:ext cx="2133600" cy="2133600"/>
          </a:xfrm>
          <a:prstGeom prst="rect">
            <a:avLst/>
          </a:prstGeom>
          <a:noFill/>
        </p:spPr>
      </p:pic>
      <p:pic>
        <p:nvPicPr>
          <p:cNvPr id="10" name="Picture 4" descr="File:Solid color You Tube logo.png"/>
          <p:cNvPicPr>
            <a:picLocks noChangeAspect="1" noChangeArrowheads="1"/>
          </p:cNvPicPr>
          <p:nvPr/>
        </p:nvPicPr>
        <p:blipFill>
          <a:blip r:embed="rId4" cstate="print"/>
          <a:srcRect/>
          <a:stretch>
            <a:fillRect/>
          </a:stretch>
        </p:blipFill>
        <p:spPr bwMode="auto">
          <a:xfrm>
            <a:off x="1143000" y="4724400"/>
            <a:ext cx="4201680" cy="1685926"/>
          </a:xfrm>
          <a:prstGeom prst="rect">
            <a:avLst/>
          </a:prstGeom>
          <a:noFill/>
        </p:spPr>
      </p:pic>
      <p:pic>
        <p:nvPicPr>
          <p:cNvPr id="11" name="Picture 6" descr="https://twitter.com/images/resources/twitter-bird-white-on-blue.png"/>
          <p:cNvPicPr>
            <a:picLocks noChangeAspect="1" noChangeArrowheads="1"/>
          </p:cNvPicPr>
          <p:nvPr/>
        </p:nvPicPr>
        <p:blipFill>
          <a:blip r:embed="rId5" cstate="print"/>
          <a:srcRect/>
          <a:stretch>
            <a:fillRect/>
          </a:stretch>
        </p:blipFill>
        <p:spPr bwMode="auto">
          <a:xfrm>
            <a:off x="5638800" y="4305300"/>
            <a:ext cx="2019300" cy="2019300"/>
          </a:xfrm>
          <a:prstGeom prst="rect">
            <a:avLst/>
          </a:prstGeom>
          <a:noFill/>
        </p:spPr>
      </p:pic>
      <p:sp>
        <p:nvSpPr>
          <p:cNvPr id="12" name="Right Arrow 11"/>
          <p:cNvSpPr/>
          <p:nvPr/>
        </p:nvSpPr>
        <p:spPr>
          <a:xfrm>
            <a:off x="457200" y="304800"/>
            <a:ext cx="8382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3" name="Straight Connector 12"/>
          <p:cNvCxnSpPr/>
          <p:nvPr/>
        </p:nvCxnSpPr>
        <p:spPr>
          <a:xfrm>
            <a:off x="457200" y="609600"/>
            <a:ext cx="0" cy="3048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200" y="914400"/>
            <a:ext cx="762000" cy="369332"/>
          </a:xfrm>
          <a:prstGeom prst="rect">
            <a:avLst/>
          </a:prstGeom>
          <a:noFill/>
        </p:spPr>
        <p:txBody>
          <a:bodyPr wrap="square" rtlCol="0">
            <a:spAutoFit/>
          </a:bodyPr>
          <a:lstStyle/>
          <a:p>
            <a:r>
              <a:rPr lang="en-US" dirty="0" smtClean="0">
                <a:solidFill>
                  <a:schemeClr val="bg1">
                    <a:lumMod val="75000"/>
                  </a:schemeClr>
                </a:solidFill>
              </a:rPr>
              <a:t>1991</a:t>
            </a:r>
            <a:endParaRPr lang="en-US" dirty="0">
              <a:solidFill>
                <a:schemeClr val="bg1">
                  <a:lumMod val="75000"/>
                </a:schemeClr>
              </a:solidFill>
            </a:endParaRPr>
          </a:p>
        </p:txBody>
      </p:sp>
      <p:cxnSp>
        <p:nvCxnSpPr>
          <p:cNvPr id="15" name="Straight Connector 14"/>
          <p:cNvCxnSpPr/>
          <p:nvPr/>
        </p:nvCxnSpPr>
        <p:spPr>
          <a:xfrm>
            <a:off x="1143000" y="609600"/>
            <a:ext cx="0" cy="3164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2000" y="926068"/>
            <a:ext cx="762000" cy="369332"/>
          </a:xfrm>
          <a:prstGeom prst="rect">
            <a:avLst/>
          </a:prstGeom>
          <a:noFill/>
        </p:spPr>
        <p:txBody>
          <a:bodyPr wrap="square" rtlCol="0">
            <a:spAutoFit/>
          </a:bodyPr>
          <a:lstStyle/>
          <a:p>
            <a:r>
              <a:rPr lang="en-US" dirty="0" smtClean="0">
                <a:solidFill>
                  <a:schemeClr val="bg1">
                    <a:lumMod val="75000"/>
                  </a:schemeClr>
                </a:solidFill>
              </a:rPr>
              <a:t>1995</a:t>
            </a:r>
            <a:endParaRPr lang="en-US" dirty="0">
              <a:solidFill>
                <a:schemeClr val="bg1">
                  <a:lumMod val="75000"/>
                </a:schemeClr>
              </a:solidFill>
            </a:endParaRPr>
          </a:p>
        </p:txBody>
      </p:sp>
      <p:cxnSp>
        <p:nvCxnSpPr>
          <p:cNvPr id="17" name="Straight Connector 16"/>
          <p:cNvCxnSpPr/>
          <p:nvPr/>
        </p:nvCxnSpPr>
        <p:spPr>
          <a:xfrm>
            <a:off x="4191000" y="609600"/>
            <a:ext cx="0" cy="3048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10000" y="914400"/>
            <a:ext cx="762000" cy="369332"/>
          </a:xfrm>
          <a:prstGeom prst="rect">
            <a:avLst/>
          </a:prstGeom>
          <a:noFill/>
        </p:spPr>
        <p:txBody>
          <a:bodyPr wrap="square" rtlCol="0">
            <a:spAutoFit/>
          </a:bodyPr>
          <a:lstStyle/>
          <a:p>
            <a:r>
              <a:rPr lang="en-US" dirty="0" smtClean="0">
                <a:solidFill>
                  <a:schemeClr val="bg1">
                    <a:lumMod val="75000"/>
                  </a:schemeClr>
                </a:solidFill>
              </a:rPr>
              <a:t>2001</a:t>
            </a:r>
            <a:endParaRPr lang="en-US" dirty="0">
              <a:solidFill>
                <a:schemeClr val="bg1">
                  <a:lumMod val="75000"/>
                </a:schemeClr>
              </a:solidFill>
            </a:endParaRPr>
          </a:p>
        </p:txBody>
      </p:sp>
      <p:cxnSp>
        <p:nvCxnSpPr>
          <p:cNvPr id="19" name="Straight Connector 18"/>
          <p:cNvCxnSpPr/>
          <p:nvPr/>
        </p:nvCxnSpPr>
        <p:spPr>
          <a:xfrm>
            <a:off x="5410200" y="381000"/>
            <a:ext cx="0"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029200" y="914400"/>
            <a:ext cx="762000" cy="369332"/>
          </a:xfrm>
          <a:prstGeom prst="rect">
            <a:avLst/>
          </a:prstGeom>
          <a:noFill/>
        </p:spPr>
        <p:txBody>
          <a:bodyPr wrap="square" rtlCol="0">
            <a:spAutoFit/>
          </a:bodyPr>
          <a:lstStyle/>
          <a:p>
            <a:r>
              <a:rPr lang="en-US" dirty="0" smtClean="0"/>
              <a:t>2004</a:t>
            </a:r>
            <a:endParaRPr lang="en-US" dirty="0"/>
          </a:p>
        </p:txBody>
      </p:sp>
      <p:cxnSp>
        <p:nvCxnSpPr>
          <p:cNvPr id="21" name="Straight Connector 20"/>
          <p:cNvCxnSpPr/>
          <p:nvPr/>
        </p:nvCxnSpPr>
        <p:spPr>
          <a:xfrm>
            <a:off x="5715000" y="609600"/>
            <a:ext cx="0"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410200" y="1154668"/>
            <a:ext cx="762000" cy="369332"/>
          </a:xfrm>
          <a:prstGeom prst="rect">
            <a:avLst/>
          </a:prstGeom>
          <a:noFill/>
        </p:spPr>
        <p:txBody>
          <a:bodyPr wrap="square" rtlCol="0">
            <a:spAutoFit/>
          </a:bodyPr>
          <a:lstStyle/>
          <a:p>
            <a:r>
              <a:rPr lang="en-US" dirty="0" smtClean="0"/>
              <a:t>2005</a:t>
            </a:r>
            <a:endParaRPr lang="en-US" dirty="0"/>
          </a:p>
        </p:txBody>
      </p:sp>
      <p:cxnSp>
        <p:nvCxnSpPr>
          <p:cNvPr id="23" name="Straight Connector 22"/>
          <p:cNvCxnSpPr/>
          <p:nvPr/>
        </p:nvCxnSpPr>
        <p:spPr>
          <a:xfrm>
            <a:off x="6096000" y="392668"/>
            <a:ext cx="0"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715000" y="926068"/>
            <a:ext cx="762000" cy="369332"/>
          </a:xfrm>
          <a:prstGeom prst="rect">
            <a:avLst/>
          </a:prstGeom>
          <a:noFill/>
        </p:spPr>
        <p:txBody>
          <a:bodyPr wrap="square" rtlCol="0">
            <a:spAutoFit/>
          </a:bodyPr>
          <a:lstStyle/>
          <a:p>
            <a:r>
              <a:rPr lang="en-US" dirty="0" smtClean="0"/>
              <a:t>2006</a:t>
            </a:r>
            <a:endParaRPr lang="en-US" dirty="0"/>
          </a:p>
        </p:txBody>
      </p:sp>
      <p:cxnSp>
        <p:nvCxnSpPr>
          <p:cNvPr id="25" name="Straight Connector 24"/>
          <p:cNvCxnSpPr/>
          <p:nvPr/>
        </p:nvCxnSpPr>
        <p:spPr>
          <a:xfrm>
            <a:off x="8458200" y="609600"/>
            <a:ext cx="0" cy="3810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077200" y="990600"/>
            <a:ext cx="762000" cy="369332"/>
          </a:xfrm>
          <a:prstGeom prst="rect">
            <a:avLst/>
          </a:prstGeom>
          <a:noFill/>
        </p:spPr>
        <p:txBody>
          <a:bodyPr wrap="square" rtlCol="0">
            <a:spAutoFit/>
          </a:bodyPr>
          <a:lstStyle/>
          <a:p>
            <a:r>
              <a:rPr lang="en-US" dirty="0" smtClean="0">
                <a:solidFill>
                  <a:schemeClr val="bg1">
                    <a:lumMod val="75000"/>
                  </a:schemeClr>
                </a:solidFill>
              </a:rPr>
              <a:t>2012</a:t>
            </a:r>
            <a:endParaRPr lang="en-US" dirty="0">
              <a:solidFill>
                <a:schemeClr val="bg1">
                  <a:lumMod val="75000"/>
                </a:schemeClr>
              </a:solidFill>
            </a:endParaRPr>
          </a:p>
        </p:txBody>
      </p:sp>
      <p:cxnSp>
        <p:nvCxnSpPr>
          <p:cNvPr id="27" name="Elbow Connector 26"/>
          <p:cNvCxnSpPr/>
          <p:nvPr/>
        </p:nvCxnSpPr>
        <p:spPr>
          <a:xfrm rot="10800000" flipV="1">
            <a:off x="2438400" y="1219200"/>
            <a:ext cx="2971800" cy="1524000"/>
          </a:xfrm>
          <a:prstGeom prst="bentConnector3">
            <a:avLst>
              <a:gd name="adj1" fmla="val 2188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5400000">
            <a:off x="3200400" y="2209800"/>
            <a:ext cx="3276600" cy="175260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4" idx="2"/>
          </p:cNvCxnSpPr>
          <p:nvPr/>
        </p:nvCxnSpPr>
        <p:spPr>
          <a:xfrm>
            <a:off x="6096000" y="1295400"/>
            <a:ext cx="0" cy="2971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81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4823" name="Picture 7" descr="http://api.ning.com/files/uoexM9JOBZo01qgKPq1DwfYCDztohDRqrXfKNF23tS8pUNHrKspjA0jk0ZV85bVFk*EphxScXQ0mPXJDxvkdPPT1jsoDRY70/GovLoopLogoSmall.png"/>
          <p:cNvPicPr>
            <a:picLocks noChangeAspect="1" noChangeArrowheads="1"/>
          </p:cNvPicPr>
          <p:nvPr/>
        </p:nvPicPr>
        <p:blipFill>
          <a:blip r:embed="rId6" cstate="print"/>
          <a:srcRect/>
          <a:stretch>
            <a:fillRect/>
          </a:stretch>
        </p:blipFill>
        <p:spPr bwMode="auto">
          <a:xfrm>
            <a:off x="6553200" y="2196941"/>
            <a:ext cx="2133600" cy="1006794"/>
          </a:xfrm>
          <a:prstGeom prst="rect">
            <a:avLst/>
          </a:prstGeom>
          <a:noFill/>
        </p:spPr>
      </p:pic>
      <p:cxnSp>
        <p:nvCxnSpPr>
          <p:cNvPr id="47" name="Straight Connector 46"/>
          <p:cNvCxnSpPr/>
          <p:nvPr/>
        </p:nvCxnSpPr>
        <p:spPr>
          <a:xfrm>
            <a:off x="6781800" y="609600"/>
            <a:ext cx="0" cy="381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400800" y="990600"/>
            <a:ext cx="762000" cy="369332"/>
          </a:xfrm>
          <a:prstGeom prst="rect">
            <a:avLst/>
          </a:prstGeom>
          <a:noFill/>
        </p:spPr>
        <p:txBody>
          <a:bodyPr wrap="square" rtlCol="0">
            <a:spAutoFit/>
          </a:bodyPr>
          <a:lstStyle/>
          <a:p>
            <a:r>
              <a:rPr lang="en-US" dirty="0" smtClean="0"/>
              <a:t>2008</a:t>
            </a:r>
            <a:endParaRPr lang="en-US" dirty="0"/>
          </a:p>
        </p:txBody>
      </p:sp>
      <p:cxnSp>
        <p:nvCxnSpPr>
          <p:cNvPr id="52" name="Elbow Connector 51"/>
          <p:cNvCxnSpPr>
            <a:stCxn id="48" idx="2"/>
            <a:endCxn id="34823" idx="0"/>
          </p:cNvCxnSpPr>
          <p:nvPr/>
        </p:nvCxnSpPr>
        <p:spPr>
          <a:xfrm rot="16200000" flipH="1">
            <a:off x="6782396" y="1359336"/>
            <a:ext cx="837009" cy="83820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advClick="0" advTm="200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80975" y="6497638"/>
            <a:ext cx="9577388" cy="36036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6" name="Slide Number Placeholder 5"/>
          <p:cNvSpPr>
            <a:spLocks noGrp="1"/>
          </p:cNvSpPr>
          <p:nvPr>
            <p:ph type="sldNum" sz="quarter" idx="12"/>
          </p:nvPr>
        </p:nvSpPr>
        <p:spPr>
          <a:xfrm>
            <a:off x="7885113" y="6400800"/>
            <a:ext cx="431800" cy="412750"/>
          </a:xfrm>
        </p:spPr>
        <p:txBody>
          <a:bodyPr/>
          <a:lstStyle/>
          <a:p>
            <a:pPr>
              <a:defRPr/>
            </a:pPr>
            <a:fld id="{9D7A3D18-5B16-4A0E-A15A-4F71DD097F2A}" type="slidenum">
              <a:rPr lang="en-GB">
                <a:solidFill>
                  <a:schemeClr val="tx1">
                    <a:lumMod val="50000"/>
                    <a:lumOff val="50000"/>
                  </a:schemeClr>
                </a:solidFill>
                <a:latin typeface="Arial Black" pitchFamily="34" charset="0"/>
              </a:rPr>
              <a:pPr>
                <a:defRPr/>
              </a:pPr>
              <a:t>7</a:t>
            </a:fld>
            <a:endParaRPr lang="en-GB" dirty="0">
              <a:solidFill>
                <a:schemeClr val="tx1">
                  <a:lumMod val="50000"/>
                  <a:lumOff val="50000"/>
                </a:schemeClr>
              </a:solidFill>
              <a:latin typeface="Arial Black" pitchFamily="34" charset="0"/>
            </a:endParaRPr>
          </a:p>
        </p:txBody>
      </p:sp>
      <p:sp>
        <p:nvSpPr>
          <p:cNvPr id="7" name="Slide Number Placeholder 5"/>
          <p:cNvSpPr txBox="1">
            <a:spLocks/>
          </p:cNvSpPr>
          <p:nvPr/>
        </p:nvSpPr>
        <p:spPr>
          <a:xfrm>
            <a:off x="8027988" y="6400800"/>
            <a:ext cx="792162" cy="412750"/>
          </a:xfrm>
          <a:prstGeom prst="rect">
            <a:avLst/>
          </a:prstGeom>
        </p:spPr>
        <p:txBody>
          <a:bodyPr anchor="ctr"/>
          <a:lstStyle/>
          <a:p>
            <a:pPr algn="r">
              <a:defRPr/>
            </a:pPr>
            <a:r>
              <a:rPr lang="en-GB" sz="1200" dirty="0">
                <a:solidFill>
                  <a:schemeClr val="tx1">
                    <a:lumMod val="50000"/>
                    <a:lumOff val="50000"/>
                  </a:schemeClr>
                </a:solidFill>
                <a:latin typeface="Arial Black" pitchFamily="34" charset="0"/>
              </a:rPr>
              <a:t>of 20</a:t>
            </a:r>
          </a:p>
        </p:txBody>
      </p:sp>
      <p:cxnSp>
        <p:nvCxnSpPr>
          <p:cNvPr id="9" name="Straight Connector 8"/>
          <p:cNvCxnSpPr/>
          <p:nvPr/>
        </p:nvCxnSpPr>
        <p:spPr>
          <a:xfrm>
            <a:off x="34925" y="6742113"/>
            <a:ext cx="871378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3" descr="P:\My Pictures\Chief Nana.jpg"/>
          <p:cNvPicPr>
            <a:picLocks noChangeAspect="1" noChangeArrowheads="1"/>
          </p:cNvPicPr>
          <p:nvPr/>
        </p:nvPicPr>
        <p:blipFill>
          <a:blip r:embed="rId3" cstate="print"/>
          <a:srcRect r="5897"/>
          <a:stretch>
            <a:fillRect/>
          </a:stretch>
        </p:blipFill>
        <p:spPr bwMode="auto">
          <a:xfrm>
            <a:off x="0" y="0"/>
            <a:ext cx="9144000" cy="6494193"/>
          </a:xfrm>
          <a:prstGeom prst="rect">
            <a:avLst/>
          </a:prstGeom>
          <a:noFill/>
        </p:spPr>
      </p:pic>
    </p:spTree>
  </p:cSld>
  <p:clrMapOvr>
    <a:masterClrMapping/>
  </p:clrMapOvr>
  <p:transition xmlns:p14="http://schemas.microsoft.com/office/powerpoint/2010/main" advClick="0" advTm="200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p:cNvPicPr>
            <a:picLocks noChangeAspect="1" noChangeArrowheads="1"/>
          </p:cNvPicPr>
          <p:nvPr/>
        </p:nvPicPr>
        <p:blipFill>
          <a:blip r:embed="rId3" cstate="print"/>
          <a:srcRect t="4370"/>
          <a:stretch>
            <a:fillRect/>
          </a:stretch>
        </p:blipFill>
        <p:spPr bwMode="auto">
          <a:xfrm>
            <a:off x="0" y="0"/>
            <a:ext cx="9151143" cy="6553200"/>
          </a:xfrm>
          <a:prstGeom prst="rect">
            <a:avLst/>
          </a:prstGeom>
          <a:noFill/>
          <a:ln w="9525">
            <a:noFill/>
            <a:miter lim="800000"/>
            <a:headEnd/>
            <a:tailEnd/>
          </a:ln>
        </p:spPr>
      </p:pic>
      <p:sp>
        <p:nvSpPr>
          <p:cNvPr id="5" name="Rounded Rectangle 4"/>
          <p:cNvSpPr/>
          <p:nvPr/>
        </p:nvSpPr>
        <p:spPr>
          <a:xfrm>
            <a:off x="-180975" y="6497638"/>
            <a:ext cx="9577388" cy="36036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 name="Slide Number Placeholder 5"/>
          <p:cNvSpPr>
            <a:spLocks noGrp="1"/>
          </p:cNvSpPr>
          <p:nvPr>
            <p:ph type="sldNum" sz="quarter" idx="12"/>
          </p:nvPr>
        </p:nvSpPr>
        <p:spPr>
          <a:xfrm>
            <a:off x="7885113" y="6400800"/>
            <a:ext cx="431800" cy="412750"/>
          </a:xfrm>
        </p:spPr>
        <p:txBody>
          <a:bodyPr/>
          <a:lstStyle/>
          <a:p>
            <a:pPr>
              <a:defRPr/>
            </a:pPr>
            <a:fld id="{CA0003F5-735B-49A2-9A87-2F56032D81D9}" type="slidenum">
              <a:rPr lang="en-GB">
                <a:solidFill>
                  <a:schemeClr val="tx1">
                    <a:lumMod val="50000"/>
                    <a:lumOff val="50000"/>
                  </a:schemeClr>
                </a:solidFill>
                <a:latin typeface="Arial Black" pitchFamily="34" charset="0"/>
              </a:rPr>
              <a:pPr>
                <a:defRPr/>
              </a:pPr>
              <a:t>8</a:t>
            </a:fld>
            <a:endParaRPr lang="en-GB" dirty="0">
              <a:solidFill>
                <a:schemeClr val="tx1">
                  <a:lumMod val="50000"/>
                  <a:lumOff val="50000"/>
                </a:schemeClr>
              </a:solidFill>
              <a:latin typeface="Arial Black" pitchFamily="34" charset="0"/>
            </a:endParaRPr>
          </a:p>
        </p:txBody>
      </p:sp>
      <p:sp>
        <p:nvSpPr>
          <p:cNvPr id="7" name="Slide Number Placeholder 5"/>
          <p:cNvSpPr txBox="1">
            <a:spLocks/>
          </p:cNvSpPr>
          <p:nvPr/>
        </p:nvSpPr>
        <p:spPr>
          <a:xfrm>
            <a:off x="8027988" y="6400800"/>
            <a:ext cx="792162" cy="412750"/>
          </a:xfrm>
          <a:prstGeom prst="rect">
            <a:avLst/>
          </a:prstGeom>
        </p:spPr>
        <p:txBody>
          <a:bodyPr anchor="ctr"/>
          <a:lstStyle/>
          <a:p>
            <a:pPr algn="r" fontAlgn="auto">
              <a:spcBef>
                <a:spcPts val="0"/>
              </a:spcBef>
              <a:spcAft>
                <a:spcPts val="0"/>
              </a:spcAft>
              <a:defRPr/>
            </a:pPr>
            <a:r>
              <a:rPr lang="en-GB" sz="1200" dirty="0">
                <a:solidFill>
                  <a:schemeClr val="tx1">
                    <a:lumMod val="50000"/>
                    <a:lumOff val="50000"/>
                  </a:schemeClr>
                </a:solidFill>
                <a:latin typeface="Arial Black" pitchFamily="34" charset="0"/>
              </a:rPr>
              <a:t>of 20</a:t>
            </a:r>
          </a:p>
        </p:txBody>
      </p:sp>
      <p:cxnSp>
        <p:nvCxnSpPr>
          <p:cNvPr id="9" name="Straight Connector 8"/>
          <p:cNvCxnSpPr/>
          <p:nvPr/>
        </p:nvCxnSpPr>
        <p:spPr>
          <a:xfrm>
            <a:off x="34925" y="6742113"/>
            <a:ext cx="871378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advClick="0" advTm="200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80975" y="6497638"/>
            <a:ext cx="9577388" cy="36036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 name="Slide Number Placeholder 5"/>
          <p:cNvSpPr>
            <a:spLocks noGrp="1"/>
          </p:cNvSpPr>
          <p:nvPr>
            <p:ph type="sldNum" sz="quarter" idx="12"/>
          </p:nvPr>
        </p:nvSpPr>
        <p:spPr>
          <a:xfrm>
            <a:off x="7885113" y="6400800"/>
            <a:ext cx="431800" cy="412750"/>
          </a:xfrm>
        </p:spPr>
        <p:txBody>
          <a:bodyPr/>
          <a:lstStyle/>
          <a:p>
            <a:pPr>
              <a:defRPr/>
            </a:pPr>
            <a:fld id="{E749C0DE-558F-41ED-B72C-D890F04E1897}" type="slidenum">
              <a:rPr lang="en-GB">
                <a:solidFill>
                  <a:schemeClr val="tx1">
                    <a:lumMod val="50000"/>
                    <a:lumOff val="50000"/>
                  </a:schemeClr>
                </a:solidFill>
                <a:latin typeface="Arial Black" pitchFamily="34" charset="0"/>
              </a:rPr>
              <a:pPr>
                <a:defRPr/>
              </a:pPr>
              <a:t>9</a:t>
            </a:fld>
            <a:endParaRPr lang="en-GB" dirty="0">
              <a:solidFill>
                <a:schemeClr val="tx1">
                  <a:lumMod val="50000"/>
                  <a:lumOff val="50000"/>
                </a:schemeClr>
              </a:solidFill>
              <a:latin typeface="Arial Black" pitchFamily="34" charset="0"/>
            </a:endParaRPr>
          </a:p>
        </p:txBody>
      </p:sp>
      <p:sp>
        <p:nvSpPr>
          <p:cNvPr id="7" name="Slide Number Placeholder 5"/>
          <p:cNvSpPr txBox="1">
            <a:spLocks/>
          </p:cNvSpPr>
          <p:nvPr/>
        </p:nvSpPr>
        <p:spPr>
          <a:xfrm>
            <a:off x="8027988" y="6400800"/>
            <a:ext cx="792162" cy="412750"/>
          </a:xfrm>
          <a:prstGeom prst="rect">
            <a:avLst/>
          </a:prstGeom>
        </p:spPr>
        <p:txBody>
          <a:bodyPr anchor="ctr"/>
          <a:lstStyle/>
          <a:p>
            <a:pPr algn="r" fontAlgn="auto">
              <a:spcBef>
                <a:spcPts val="0"/>
              </a:spcBef>
              <a:spcAft>
                <a:spcPts val="0"/>
              </a:spcAft>
              <a:defRPr/>
            </a:pPr>
            <a:r>
              <a:rPr lang="en-GB" sz="1200" dirty="0">
                <a:solidFill>
                  <a:schemeClr val="tx1">
                    <a:lumMod val="50000"/>
                    <a:lumOff val="50000"/>
                  </a:schemeClr>
                </a:solidFill>
                <a:latin typeface="Arial Black" pitchFamily="34" charset="0"/>
              </a:rPr>
              <a:t>of 20</a:t>
            </a:r>
          </a:p>
        </p:txBody>
      </p:sp>
      <p:cxnSp>
        <p:nvCxnSpPr>
          <p:cNvPr id="9" name="Straight Connector 8"/>
          <p:cNvCxnSpPr/>
          <p:nvPr/>
        </p:nvCxnSpPr>
        <p:spPr>
          <a:xfrm>
            <a:off x="34925" y="6742113"/>
            <a:ext cx="871378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14400" y="3581400"/>
            <a:ext cx="2895600" cy="1446550"/>
          </a:xfrm>
          <a:prstGeom prst="rect">
            <a:avLst/>
          </a:prstGeom>
          <a:noFill/>
        </p:spPr>
        <p:txBody>
          <a:bodyPr wrap="square" rtlCol="0">
            <a:spAutoFit/>
          </a:bodyPr>
          <a:lstStyle/>
          <a:p>
            <a:r>
              <a:rPr lang="en-US" sz="8800" dirty="0" smtClean="0">
                <a:latin typeface="Impact" pitchFamily="34" charset="0"/>
              </a:rPr>
              <a:t>Why?</a:t>
            </a:r>
            <a:endParaRPr lang="en-US" sz="8800" dirty="0">
              <a:latin typeface="Impact" pitchFamily="34" charset="0"/>
            </a:endParaRPr>
          </a:p>
        </p:txBody>
      </p:sp>
      <p:pic>
        <p:nvPicPr>
          <p:cNvPr id="10" name="Picture 1"/>
          <p:cNvPicPr>
            <a:picLocks noChangeAspect="1" noChangeArrowheads="1"/>
          </p:cNvPicPr>
          <p:nvPr/>
        </p:nvPicPr>
        <p:blipFill>
          <a:blip r:embed="rId3" cstate="print"/>
          <a:srcRect/>
          <a:stretch>
            <a:fillRect/>
          </a:stretch>
        </p:blipFill>
        <p:spPr bwMode="auto">
          <a:xfrm>
            <a:off x="4219575" y="2590800"/>
            <a:ext cx="4772025" cy="3181350"/>
          </a:xfrm>
          <a:prstGeom prst="rect">
            <a:avLst/>
          </a:prstGeom>
          <a:noFill/>
          <a:ln w="9525">
            <a:noFill/>
            <a:miter lim="800000"/>
            <a:headEnd/>
            <a:tailEnd/>
          </a:ln>
        </p:spPr>
      </p:pic>
      <p:sp>
        <p:nvSpPr>
          <p:cNvPr id="11" name="TextBox 10"/>
          <p:cNvSpPr txBox="1"/>
          <p:nvPr/>
        </p:nvSpPr>
        <p:spPr>
          <a:xfrm>
            <a:off x="3124200" y="304800"/>
            <a:ext cx="2895600" cy="1708160"/>
          </a:xfrm>
          <a:prstGeom prst="rect">
            <a:avLst/>
          </a:prstGeom>
          <a:noFill/>
        </p:spPr>
        <p:txBody>
          <a:bodyPr wrap="square" rtlCol="0" anchor="ctr">
            <a:spAutoFit/>
          </a:bodyPr>
          <a:lstStyle/>
          <a:p>
            <a:r>
              <a:rPr lang="en-US" sz="10500" dirty="0" smtClean="0">
                <a:latin typeface="Britannic Bold" pitchFamily="34" charset="0"/>
              </a:rPr>
              <a:t>Ask</a:t>
            </a:r>
            <a:endParaRPr lang="en-US" sz="10500" dirty="0">
              <a:latin typeface="Britannic Bold" pitchFamily="34" charset="0"/>
            </a:endParaRPr>
          </a:p>
        </p:txBody>
      </p:sp>
    </p:spTree>
  </p:cSld>
  <p:clrMapOvr>
    <a:masterClrMapping/>
  </p:clrMapOvr>
  <p:transition xmlns:p14="http://schemas.microsoft.com/office/powerpoint/2010/main" advClick="0" advTm="200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ADABC218E206478D25630F15A1AE16" ma:contentTypeVersion="11" ma:contentTypeDescription="Create a new document." ma:contentTypeScope="" ma:versionID="933126a43c4edf3e27b2223721c1d767">
  <xsd:schema xmlns:xsd="http://www.w3.org/2001/XMLSchema" xmlns:p="http://schemas.microsoft.com/office/2006/metadata/properties" targetNamespace="http://schemas.microsoft.com/office/2006/metadata/properties" ma:root="true" ma:fieldsID="3499b950577a2016a70f6249b5d50e6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6C758BC-F1C8-4FAD-8EFB-735EF53141FE}">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C67542F6-D991-4315-A4EF-A9C6C5B1ACEA}">
  <ds:schemaRefs>
    <ds:schemaRef ds:uri="http://schemas.microsoft.com/sharepoint/v3/contenttype/forms"/>
  </ds:schemaRefs>
</ds:datastoreItem>
</file>

<file path=customXml/itemProps3.xml><?xml version="1.0" encoding="utf-8"?>
<ds:datastoreItem xmlns:ds="http://schemas.openxmlformats.org/officeDocument/2006/customXml" ds:itemID="{C4BEB302-3079-4091-8D56-763B5822F3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3040</TotalTime>
  <Words>2063</Words>
  <Application>Microsoft Macintosh PowerPoint</Application>
  <PresentationFormat>On-screen Show (4:3)</PresentationFormat>
  <Paragraphs>173</Paragraphs>
  <Slides>21</Slides>
  <Notes>20</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Office Theme</vt:lpstr>
      <vt:lpstr>1_Office Theme</vt:lpstr>
      <vt:lpstr>2_Office Theme</vt:lpstr>
      <vt:lpstr>Lessons from an Unconventional Career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U.S. Department of State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Kerry A OConnor</dc:creator>
  <cp:lastModifiedBy>Kerry Ann O'Connor</cp:lastModifiedBy>
  <cp:revision>195</cp:revision>
  <cp:lastPrinted>2012-05-06T21:07:13Z</cp:lastPrinted>
  <dcterms:created xsi:type="dcterms:W3CDTF">2012-05-04T15:40:12Z</dcterms:created>
  <dcterms:modified xsi:type="dcterms:W3CDTF">2012-12-06T12:47:40Z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0x010100A3ADABC218E206478D25630F15A1AE16</vt:lpwstr>
  </property>
</Properties>
</file>